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0" r:id="rId36"/>
    <p:sldId id="291" r:id="rId37"/>
  </p:sldIdLst>
  <p:sldSz cx="12192000" cy="6858000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численность воспитанников</c:v>
                </c:pt>
                <c:pt idx="1">
                  <c:v>количество групп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C2-4A8C-930C-B8BE9096EB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численность воспитанников</c:v>
                </c:pt>
                <c:pt idx="1">
                  <c:v>количество групп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339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C2-4A8C-930C-B8BE9096EB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численность воспитанников</c:v>
                </c:pt>
                <c:pt idx="1">
                  <c:v>количество групп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318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C2-4A8C-930C-B8BE9096EB38}"/>
            </c:ext>
          </c:extLst>
        </c:ser>
        <c:gapWidth val="219"/>
        <c:overlap val="-27"/>
        <c:axId val="151554688"/>
        <c:axId val="151576960"/>
      </c:barChart>
      <c:catAx>
        <c:axId val="151554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76960"/>
        <c:crosses val="autoZero"/>
        <c:auto val="1"/>
        <c:lblAlgn val="ctr"/>
        <c:lblOffset val="100"/>
      </c:catAx>
      <c:valAx>
        <c:axId val="151576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пропуски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по болезни</c:v>
                </c:pt>
                <c:pt idx="2">
                  <c:v>по заявлению</c:v>
                </c:pt>
                <c:pt idx="3">
                  <c:v>без уваж.причины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23324</c:v>
                </c:pt>
                <c:pt idx="1">
                  <c:v>16557</c:v>
                </c:pt>
                <c:pt idx="2">
                  <c:v>2887</c:v>
                </c:pt>
                <c:pt idx="3">
                  <c:v>3875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D-404B-A5F0-0E6521FA4591}"/>
            </c:ext>
          </c:extLst>
        </c:ser>
        <c:gapWidth val="219"/>
        <c:overlap val="-27"/>
        <c:axId val="153949696"/>
        <c:axId val="153951232"/>
      </c:barChart>
      <c:catAx>
        <c:axId val="153949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51232"/>
        <c:crosses val="autoZero"/>
        <c:auto val="1"/>
        <c:lblAlgn val="ctr"/>
        <c:lblOffset val="100"/>
      </c:catAx>
      <c:valAx>
        <c:axId val="153951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родительская доля</c:v>
                </c:pt>
                <c:pt idx="1">
                  <c:v>возмещение МБ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6B-4606-BBD1-43158CBF81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родительская доля</c:v>
                </c:pt>
                <c:pt idx="1">
                  <c:v>возмещение МБ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2295</c:v>
                </c:pt>
                <c:pt idx="1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6B-4606-BBD1-43158CBF81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2"/>
                <c:pt idx="0">
                  <c:v>родительская доля</c:v>
                </c:pt>
                <c:pt idx="1">
                  <c:v>возмещение МБ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2395</c:v>
                </c:pt>
                <c:pt idx="1">
                  <c:v>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6B-4606-BBD1-43158CBF81D2}"/>
            </c:ext>
          </c:extLst>
        </c:ser>
        <c:gapWidth val="219"/>
        <c:overlap val="-27"/>
        <c:axId val="156675072"/>
        <c:axId val="156680960"/>
      </c:barChart>
      <c:catAx>
        <c:axId val="156675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80960"/>
        <c:crosses val="autoZero"/>
        <c:auto val="1"/>
        <c:lblAlgn val="ctr"/>
        <c:lblOffset val="100"/>
      </c:catAx>
      <c:valAx>
        <c:axId val="156680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0.70000000000000018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69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6-438A-87E4-922103961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0.70000000000000018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F6-438A-87E4-922103961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Лист1!$A$2:$A$4</c:f>
              <c:numCache>
                <c:formatCode>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0.70000000000000018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118</c:v>
                </c:pt>
                <c:pt idx="1">
                  <c:v>25</c:v>
                </c:pt>
                <c:pt idx="2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F6-438A-87E4-922103961E63}"/>
            </c:ext>
          </c:extLst>
        </c:ser>
        <c:gapWidth val="219"/>
        <c:overlap val="-27"/>
        <c:axId val="156738304"/>
        <c:axId val="156739840"/>
      </c:barChart>
      <c:catAx>
        <c:axId val="156738304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39840"/>
        <c:crosses val="autoZero"/>
        <c:auto val="1"/>
        <c:lblAlgn val="ctr"/>
        <c:lblOffset val="100"/>
      </c:catAx>
      <c:valAx>
        <c:axId val="156739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3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кв.категории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15.6</c:v>
                </c:pt>
                <c:pt idx="1">
                  <c:v>62.5</c:v>
                </c:pt>
                <c:pt idx="2">
                  <c:v>9.4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A9-4863-A7C8-6C8E46766FA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 №1</c:v>
                </c:pt>
                <c:pt idx="1">
                  <c:v>Кучукская СОШ</c:v>
                </c:pt>
                <c:pt idx="2">
                  <c:v>Ильинкая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40</c:v>
                </c:pt>
                <c:pt idx="1">
                  <c:v>43.47</c:v>
                </c:pt>
                <c:pt idx="2">
                  <c:v>38.980000000000004</c:v>
                </c:pt>
                <c:pt idx="3">
                  <c:v>42.5</c:v>
                </c:pt>
                <c:pt idx="4">
                  <c:v>37.9</c:v>
                </c:pt>
                <c:pt idx="5">
                  <c:v>45</c:v>
                </c:pt>
                <c:pt idx="6">
                  <c:v>35.5</c:v>
                </c:pt>
                <c:pt idx="7">
                  <c:v>33.300000000000004</c:v>
                </c:pt>
                <c:pt idx="8">
                  <c:v>39.300000000000004</c:v>
                </c:pt>
                <c:pt idx="9">
                  <c:v>46.4</c:v>
                </c:pt>
                <c:pt idx="10">
                  <c:v>60</c:v>
                </c:pt>
                <c:pt idx="11">
                  <c:v>47.2</c:v>
                </c:pt>
                <c:pt idx="12">
                  <c:v>40.99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CA-43AB-98D5-6255B278C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 №1</c:v>
                </c:pt>
                <c:pt idx="1">
                  <c:v>Кучукская СОШ</c:v>
                </c:pt>
                <c:pt idx="2">
                  <c:v>Ильинкая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40.56</c:v>
                </c:pt>
                <c:pt idx="1">
                  <c:v>34.5</c:v>
                </c:pt>
                <c:pt idx="2">
                  <c:v>26.3</c:v>
                </c:pt>
                <c:pt idx="3">
                  <c:v>34.9</c:v>
                </c:pt>
                <c:pt idx="4">
                  <c:v>41</c:v>
                </c:pt>
                <c:pt idx="5">
                  <c:v>61.1</c:v>
                </c:pt>
                <c:pt idx="6">
                  <c:v>35.300000000000004</c:v>
                </c:pt>
                <c:pt idx="7">
                  <c:v>52.9</c:v>
                </c:pt>
                <c:pt idx="8">
                  <c:v>35.1</c:v>
                </c:pt>
                <c:pt idx="9">
                  <c:v>46.2</c:v>
                </c:pt>
                <c:pt idx="10">
                  <c:v>55.55</c:v>
                </c:pt>
                <c:pt idx="11">
                  <c:v>51.4</c:v>
                </c:pt>
                <c:pt idx="12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CA-43AB-98D5-6255B278CD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 №1</c:v>
                </c:pt>
                <c:pt idx="1">
                  <c:v>Кучукская СОШ</c:v>
                </c:pt>
                <c:pt idx="2">
                  <c:v>Ильинкая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39.800000000000004</c:v>
                </c:pt>
                <c:pt idx="1">
                  <c:v>35</c:v>
                </c:pt>
                <c:pt idx="2">
                  <c:v>30.7</c:v>
                </c:pt>
                <c:pt idx="3">
                  <c:v>37.21</c:v>
                </c:pt>
                <c:pt idx="4">
                  <c:v>37.28</c:v>
                </c:pt>
                <c:pt idx="5">
                  <c:v>52.6</c:v>
                </c:pt>
                <c:pt idx="6">
                  <c:v>26.6</c:v>
                </c:pt>
                <c:pt idx="7">
                  <c:v>60</c:v>
                </c:pt>
                <c:pt idx="8">
                  <c:v>37</c:v>
                </c:pt>
                <c:pt idx="9">
                  <c:v>38.700000000000003</c:v>
                </c:pt>
                <c:pt idx="10">
                  <c:v>75</c:v>
                </c:pt>
                <c:pt idx="11">
                  <c:v>50</c:v>
                </c:pt>
                <c:pt idx="12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CA-43AB-98D5-6255B278CDDF}"/>
            </c:ext>
          </c:extLst>
        </c:ser>
        <c:gapWidth val="219"/>
        <c:overlap val="-27"/>
        <c:axId val="159143040"/>
        <c:axId val="159144576"/>
      </c:barChart>
      <c:catAx>
        <c:axId val="159143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44576"/>
        <c:crosses val="autoZero"/>
        <c:auto val="1"/>
        <c:lblAlgn val="ctr"/>
        <c:lblOffset val="100"/>
      </c:catAx>
      <c:valAx>
        <c:axId val="159144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4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95.5</c:v>
                </c:pt>
                <c:pt idx="1">
                  <c:v>94.8</c:v>
                </c:pt>
                <c:pt idx="2">
                  <c:v>98.3</c:v>
                </c:pt>
                <c:pt idx="3">
                  <c:v>89.5</c:v>
                </c:pt>
                <c:pt idx="4">
                  <c:v>100</c:v>
                </c:pt>
                <c:pt idx="5">
                  <c:v>95</c:v>
                </c:pt>
                <c:pt idx="6">
                  <c:v>96.6</c:v>
                </c:pt>
                <c:pt idx="7">
                  <c:v>100</c:v>
                </c:pt>
                <c:pt idx="8">
                  <c:v>95.5</c:v>
                </c:pt>
                <c:pt idx="9">
                  <c:v>97.2</c:v>
                </c:pt>
                <c:pt idx="10">
                  <c:v>100</c:v>
                </c:pt>
                <c:pt idx="11">
                  <c:v>97</c:v>
                </c:pt>
                <c:pt idx="12">
                  <c:v>95.5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70-4ADE-9FE8-2BC59D3489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95.6</c:v>
                </c:pt>
                <c:pt idx="1">
                  <c:v>95.4</c:v>
                </c:pt>
                <c:pt idx="2">
                  <c:v>100</c:v>
                </c:pt>
                <c:pt idx="3">
                  <c:v>92.8</c:v>
                </c:pt>
                <c:pt idx="4">
                  <c:v>98.3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95.7</c:v>
                </c:pt>
                <c:pt idx="9">
                  <c:v>96.5</c:v>
                </c:pt>
                <c:pt idx="10">
                  <c:v>100</c:v>
                </c:pt>
                <c:pt idx="11">
                  <c:v>100</c:v>
                </c:pt>
                <c:pt idx="12">
                  <c:v>96.26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70-4ADE-9FE8-2BC59D3489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96.3</c:v>
                </c:pt>
                <c:pt idx="1">
                  <c:v>98.3</c:v>
                </c:pt>
                <c:pt idx="2">
                  <c:v>96.1</c:v>
                </c:pt>
                <c:pt idx="3">
                  <c:v>92.2</c:v>
                </c:pt>
                <c:pt idx="4">
                  <c:v>89.98</c:v>
                </c:pt>
                <c:pt idx="5">
                  <c:v>94.7</c:v>
                </c:pt>
                <c:pt idx="6">
                  <c:v>97.2</c:v>
                </c:pt>
                <c:pt idx="7">
                  <c:v>100</c:v>
                </c:pt>
                <c:pt idx="8">
                  <c:v>100</c:v>
                </c:pt>
                <c:pt idx="9">
                  <c:v>96.5</c:v>
                </c:pt>
                <c:pt idx="10">
                  <c:v>100</c:v>
                </c:pt>
                <c:pt idx="11">
                  <c:v>100</c:v>
                </c:pt>
                <c:pt idx="12">
                  <c:v>96.26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70-4ADE-9FE8-2BC59D3489E9}"/>
            </c:ext>
          </c:extLst>
        </c:ser>
        <c:gapWidth val="219"/>
        <c:overlap val="-27"/>
        <c:axId val="157771264"/>
        <c:axId val="157772800"/>
      </c:barChart>
      <c:catAx>
        <c:axId val="157771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72800"/>
        <c:crosses val="autoZero"/>
        <c:auto val="1"/>
        <c:lblAlgn val="ctr"/>
        <c:lblOffset val="100"/>
      </c:catAx>
      <c:valAx>
        <c:axId val="157772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7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509</c:v>
                </c:pt>
                <c:pt idx="1">
                  <c:v>126</c:v>
                </c:pt>
                <c:pt idx="2">
                  <c:v>63</c:v>
                </c:pt>
                <c:pt idx="3">
                  <c:v>146</c:v>
                </c:pt>
                <c:pt idx="4">
                  <c:v>61</c:v>
                </c:pt>
                <c:pt idx="5">
                  <c:v>23</c:v>
                </c:pt>
                <c:pt idx="6">
                  <c:v>131</c:v>
                </c:pt>
                <c:pt idx="7">
                  <c:v>18</c:v>
                </c:pt>
                <c:pt idx="8">
                  <c:v>105</c:v>
                </c:pt>
                <c:pt idx="9">
                  <c:v>151</c:v>
                </c:pt>
                <c:pt idx="10">
                  <c:v>12</c:v>
                </c:pt>
                <c:pt idx="1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C-4A40-829A-A3F128C3AC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519</c:v>
                </c:pt>
                <c:pt idx="1">
                  <c:v>121</c:v>
                </c:pt>
                <c:pt idx="2">
                  <c:v>63</c:v>
                </c:pt>
                <c:pt idx="3">
                  <c:v>147</c:v>
                </c:pt>
                <c:pt idx="4">
                  <c:v>59</c:v>
                </c:pt>
                <c:pt idx="5">
                  <c:v>23</c:v>
                </c:pt>
                <c:pt idx="6">
                  <c:v>129</c:v>
                </c:pt>
                <c:pt idx="7">
                  <c:v>19</c:v>
                </c:pt>
                <c:pt idx="8">
                  <c:v>103</c:v>
                </c:pt>
                <c:pt idx="9">
                  <c:v>155</c:v>
                </c:pt>
                <c:pt idx="10">
                  <c:v>13</c:v>
                </c:pt>
                <c:pt idx="1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C-4A40-829A-A3F128C3AC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Шелаболихинская СОШ</c:v>
                </c:pt>
                <c:pt idx="1">
                  <c:v>Кучукская СОШ</c:v>
                </c:pt>
                <c:pt idx="2">
                  <c:v>Ильинская СОШ</c:v>
                </c:pt>
                <c:pt idx="3">
                  <c:v>Кипринская СОШ</c:v>
                </c:pt>
                <c:pt idx="4">
                  <c:v>Селезневская СОШ</c:v>
                </c:pt>
                <c:pt idx="5">
                  <c:v>Омутская СОШ</c:v>
                </c:pt>
                <c:pt idx="6">
                  <c:v>Верх-Кучукская СОШ</c:v>
                </c:pt>
                <c:pt idx="7">
                  <c:v>Макаровская СОШ</c:v>
                </c:pt>
                <c:pt idx="8">
                  <c:v>Новообинцевская СОШ</c:v>
                </c:pt>
                <c:pt idx="9">
                  <c:v>Крутишинская СОШ</c:v>
                </c:pt>
                <c:pt idx="10">
                  <c:v>Чайкинская СОШ</c:v>
                </c:pt>
                <c:pt idx="11">
                  <c:v>Инская СОШ</c:v>
                </c:pt>
                <c:pt idx="12">
                  <c:v>по району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512</c:v>
                </c:pt>
                <c:pt idx="1">
                  <c:v>132</c:v>
                </c:pt>
                <c:pt idx="2">
                  <c:v>64</c:v>
                </c:pt>
                <c:pt idx="3">
                  <c:v>149</c:v>
                </c:pt>
                <c:pt idx="4">
                  <c:v>62</c:v>
                </c:pt>
                <c:pt idx="5">
                  <c:v>22</c:v>
                </c:pt>
                <c:pt idx="6">
                  <c:v>121</c:v>
                </c:pt>
                <c:pt idx="7">
                  <c:v>17</c:v>
                </c:pt>
                <c:pt idx="8">
                  <c:v>89</c:v>
                </c:pt>
                <c:pt idx="9">
                  <c:v>163</c:v>
                </c:pt>
                <c:pt idx="10">
                  <c:v>5</c:v>
                </c:pt>
                <c:pt idx="1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C-4A40-829A-A3F128C3ACE4}"/>
            </c:ext>
          </c:extLst>
        </c:ser>
        <c:gapWidth val="219"/>
        <c:overlap val="-27"/>
        <c:axId val="140819072"/>
        <c:axId val="140824960"/>
      </c:barChart>
      <c:catAx>
        <c:axId val="14081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24960"/>
        <c:crosses val="autoZero"/>
        <c:auto val="1"/>
        <c:lblAlgn val="ctr"/>
        <c:lblOffset val="100"/>
      </c:catAx>
      <c:valAx>
        <c:axId val="140824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8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Верх-Кучукская СОШ</c:v>
                </c:pt>
                <c:pt idx="1">
                  <c:v>Инская СОШ</c:v>
                </c:pt>
                <c:pt idx="2">
                  <c:v>Кипринская СОШ</c:v>
                </c:pt>
                <c:pt idx="3">
                  <c:v>Крутишинская СОШ</c:v>
                </c:pt>
                <c:pt idx="4">
                  <c:v>Кучукская СОШ</c:v>
                </c:pt>
                <c:pt idx="5">
                  <c:v>Новообинцевская СОШ</c:v>
                </c:pt>
                <c:pt idx="6">
                  <c:v>Шелаболихинская СОШ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22</c:v>
                </c:pt>
                <c:pt idx="3">
                  <c:v>15</c:v>
                </c:pt>
                <c:pt idx="4">
                  <c:v>16</c:v>
                </c:pt>
                <c:pt idx="5">
                  <c:v>9</c:v>
                </c:pt>
                <c:pt idx="6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C-42BA-BE25-D85B817313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допущено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Верх-Кучукская СОШ</c:v>
                </c:pt>
                <c:pt idx="1">
                  <c:v>Инская СОШ</c:v>
                </c:pt>
                <c:pt idx="2">
                  <c:v>Кипринская СОШ</c:v>
                </c:pt>
                <c:pt idx="3">
                  <c:v>Крутишинская СОШ</c:v>
                </c:pt>
                <c:pt idx="4">
                  <c:v>Кучукская СОШ</c:v>
                </c:pt>
                <c:pt idx="5">
                  <c:v>Новообинцевская СОШ</c:v>
                </c:pt>
                <c:pt idx="6">
                  <c:v>Шелаболихинская СОШ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20</c:v>
                </c:pt>
                <c:pt idx="3">
                  <c:v>14</c:v>
                </c:pt>
                <c:pt idx="4">
                  <c:v>15</c:v>
                </c:pt>
                <c:pt idx="5">
                  <c:v>9</c:v>
                </c:pt>
                <c:pt idx="6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C-42BA-BE25-D85B817313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прошли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Верх-Кучукская СОШ</c:v>
                </c:pt>
                <c:pt idx="1">
                  <c:v>Инская СОШ</c:v>
                </c:pt>
                <c:pt idx="2">
                  <c:v>Кипринская СОШ</c:v>
                </c:pt>
                <c:pt idx="3">
                  <c:v>Крутишинская СОШ</c:v>
                </c:pt>
                <c:pt idx="4">
                  <c:v>Кучукская СОШ</c:v>
                </c:pt>
                <c:pt idx="5">
                  <c:v>Новообинцевская СОШ</c:v>
                </c:pt>
                <c:pt idx="6">
                  <c:v>Шелаболихинская СОШ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</c:v>
                </c:pt>
                <c:pt idx="1">
                  <c:v>8</c:v>
                </c:pt>
                <c:pt idx="2">
                  <c:v>16</c:v>
                </c:pt>
                <c:pt idx="3">
                  <c:v>7</c:v>
                </c:pt>
                <c:pt idx="4">
                  <c:v>14</c:v>
                </c:pt>
                <c:pt idx="5">
                  <c:v>6</c:v>
                </c:pt>
                <c:pt idx="6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C-42BA-BE25-D85B817313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прошли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Верх-Кучукская СОШ</c:v>
                </c:pt>
                <c:pt idx="1">
                  <c:v>Инская СОШ</c:v>
                </c:pt>
                <c:pt idx="2">
                  <c:v>Кипринская СОШ</c:v>
                </c:pt>
                <c:pt idx="3">
                  <c:v>Крутишинская СОШ</c:v>
                </c:pt>
                <c:pt idx="4">
                  <c:v>Кучукская СОШ</c:v>
                </c:pt>
                <c:pt idx="5">
                  <c:v>Новообинцевская СОШ</c:v>
                </c:pt>
                <c:pt idx="6">
                  <c:v>Шелаболихинская СОШ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1C-42BA-BE25-D85B8173137D}"/>
            </c:ext>
          </c:extLst>
        </c:ser>
        <c:gapWidth val="219"/>
        <c:overlap val="-27"/>
        <c:axId val="140482048"/>
        <c:axId val="140483584"/>
      </c:barChart>
      <c:catAx>
        <c:axId val="140482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83584"/>
        <c:crosses val="autoZero"/>
        <c:auto val="1"/>
        <c:lblAlgn val="ctr"/>
        <c:lblOffset val="100"/>
      </c:catAx>
      <c:valAx>
        <c:axId val="140483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8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7A3D-BA09-4C72-A976-4212142B67FF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5598"/>
            <a:ext cx="545211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70"/>
            <a:ext cx="2953226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CC72D-5966-4A67-8CFD-22DACEA9B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9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CC72D-5966-4A67-8CFD-22DACEA9B4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71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583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45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99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2292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017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8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51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57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0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24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6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63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88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841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2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7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34D2B0-F360-4595-A87D-A561F49E699B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B550D5-B54B-4782-A2EB-4CB57C782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605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99481" y="1596326"/>
            <a:ext cx="1095675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АВГУСТОВСКАЯ ПЕДАГОГИЧЕСКАЯ  КОНФЕРЕНЦИЯ РАБОТНИКОВ ОБРАЗОВАНИЯ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ШЕЛАБОЛИХИНСКОГО РАЙОНА</a:t>
            </a:r>
          </a:p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28.08.2024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10" y="313650"/>
            <a:ext cx="2754300" cy="1959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0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66256"/>
            <a:ext cx="11369243" cy="4918362"/>
          </a:xfrm>
        </p:spPr>
        <p:txBody>
          <a:bodyPr>
            <a:normAutofit/>
          </a:bodyPr>
          <a:lstStyle/>
          <a:p>
            <a:r>
              <a:rPr lang="ru-RU" sz="3200" b="1" dirty="0"/>
              <a:t>с сентября 2023 года по август 2024 года выделено из средств бюджетов 37732,866 тыс. рублей в </a:t>
            </a:r>
            <a:r>
              <a:rPr lang="ru-RU" sz="3200" b="1" dirty="0" err="1"/>
              <a:t>т.ч</a:t>
            </a:r>
            <a:r>
              <a:rPr lang="ru-RU" sz="3200" b="1" dirty="0"/>
              <a:t>.:</a:t>
            </a:r>
          </a:p>
          <a:p>
            <a:r>
              <a:rPr lang="ru-RU" sz="3200" b="1" dirty="0"/>
              <a:t>На хозяйственные нужды (электроэнергия, ГСМ, отопление, текущий ремонт и прочие - 5418,744 тыс. рублей;</a:t>
            </a:r>
          </a:p>
          <a:p>
            <a:r>
              <a:rPr lang="ru-RU" sz="3200" b="1" dirty="0"/>
              <a:t>зарплата, налоги, учебные расходы – 23789,146 тыс. рублей;</a:t>
            </a:r>
          </a:p>
        </p:txBody>
      </p:sp>
    </p:spTree>
    <p:extLst>
      <p:ext uri="{BB962C8B-B14F-4D97-AF65-F5344CB8AC3E}">
        <p14:creationId xmlns="" xmlns:p14="http://schemas.microsoft.com/office/powerpoint/2010/main" val="364993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369243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Контроль за посещаемостью,</a:t>
            </a:r>
          </a:p>
          <a:p>
            <a:pPr marL="0" indent="0">
              <a:buNone/>
            </a:pPr>
            <a:r>
              <a:rPr lang="ru-RU" sz="4400" b="1" dirty="0" smtClean="0"/>
              <a:t>Повышение уровня педагогического мастерства педагогических сотрудников</a:t>
            </a:r>
          </a:p>
          <a:p>
            <a:pPr marL="0" indent="0">
              <a:buNone/>
            </a:pPr>
            <a:r>
              <a:rPr lang="ru-RU" sz="4400" b="1" dirty="0" smtClean="0"/>
              <a:t>Сохранение сети дошкольного образования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367333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6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показатели результативности обучения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202539"/>
              </p:ext>
            </p:extLst>
          </p:nvPr>
        </p:nvGraphicFramePr>
        <p:xfrm>
          <a:off x="684212" y="685799"/>
          <a:ext cx="11092151" cy="410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0690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успеваемость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4119835"/>
              </p:ext>
            </p:extLst>
          </p:nvPr>
        </p:nvGraphicFramePr>
        <p:xfrm>
          <a:off x="203200" y="685800"/>
          <a:ext cx="11771085" cy="451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7022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контингент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9297131"/>
              </p:ext>
            </p:extLst>
          </p:nvPr>
        </p:nvGraphicFramePr>
        <p:xfrm>
          <a:off x="684213" y="685800"/>
          <a:ext cx="11072358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3099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39656"/>
            <a:ext cx="8534400" cy="1618343"/>
          </a:xfrm>
        </p:spPr>
        <p:txBody>
          <a:bodyPr/>
          <a:lstStyle/>
          <a:p>
            <a:r>
              <a:rPr lang="ru-RU" dirty="0" smtClean="0"/>
              <a:t>посещаемость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5295122"/>
              </p:ext>
            </p:extLst>
          </p:nvPr>
        </p:nvGraphicFramePr>
        <p:xfrm>
          <a:off x="319314" y="232228"/>
          <a:ext cx="11190518" cy="5091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626">
                  <a:extLst>
                    <a:ext uri="{9D8B030D-6E8A-4147-A177-3AD203B41FA5}">
                      <a16:colId xmlns="" xmlns:a16="http://schemas.microsoft.com/office/drawing/2014/main" val="1050789346"/>
                    </a:ext>
                  </a:extLst>
                </a:gridCol>
                <a:gridCol w="1045813">
                  <a:extLst>
                    <a:ext uri="{9D8B030D-6E8A-4147-A177-3AD203B41FA5}">
                      <a16:colId xmlns="" xmlns:a16="http://schemas.microsoft.com/office/drawing/2014/main" val="4257588365"/>
                    </a:ext>
                  </a:extLst>
                </a:gridCol>
                <a:gridCol w="1029276">
                  <a:extLst>
                    <a:ext uri="{9D8B030D-6E8A-4147-A177-3AD203B41FA5}">
                      <a16:colId xmlns="" xmlns:a16="http://schemas.microsoft.com/office/drawing/2014/main" val="1045563475"/>
                    </a:ext>
                  </a:extLst>
                </a:gridCol>
                <a:gridCol w="1024550">
                  <a:extLst>
                    <a:ext uri="{9D8B030D-6E8A-4147-A177-3AD203B41FA5}">
                      <a16:colId xmlns="" xmlns:a16="http://schemas.microsoft.com/office/drawing/2014/main" val="3668222150"/>
                    </a:ext>
                  </a:extLst>
                </a:gridCol>
                <a:gridCol w="1029276">
                  <a:extLst>
                    <a:ext uri="{9D8B030D-6E8A-4147-A177-3AD203B41FA5}">
                      <a16:colId xmlns="" xmlns:a16="http://schemas.microsoft.com/office/drawing/2014/main" val="981736562"/>
                    </a:ext>
                  </a:extLst>
                </a:gridCol>
                <a:gridCol w="1029276">
                  <a:extLst>
                    <a:ext uri="{9D8B030D-6E8A-4147-A177-3AD203B41FA5}">
                      <a16:colId xmlns="" xmlns:a16="http://schemas.microsoft.com/office/drawing/2014/main" val="2963257963"/>
                    </a:ext>
                  </a:extLst>
                </a:gridCol>
                <a:gridCol w="1024550">
                  <a:extLst>
                    <a:ext uri="{9D8B030D-6E8A-4147-A177-3AD203B41FA5}">
                      <a16:colId xmlns="" xmlns:a16="http://schemas.microsoft.com/office/drawing/2014/main" val="3446104789"/>
                    </a:ext>
                  </a:extLst>
                </a:gridCol>
                <a:gridCol w="1029276">
                  <a:extLst>
                    <a:ext uri="{9D8B030D-6E8A-4147-A177-3AD203B41FA5}">
                      <a16:colId xmlns="" xmlns:a16="http://schemas.microsoft.com/office/drawing/2014/main" val="1894684082"/>
                    </a:ext>
                  </a:extLst>
                </a:gridCol>
                <a:gridCol w="1029276">
                  <a:extLst>
                    <a:ext uri="{9D8B030D-6E8A-4147-A177-3AD203B41FA5}">
                      <a16:colId xmlns="" xmlns:a16="http://schemas.microsoft.com/office/drawing/2014/main" val="3149442660"/>
                    </a:ext>
                  </a:extLst>
                </a:gridCol>
                <a:gridCol w="920599">
                  <a:extLst>
                    <a:ext uri="{9D8B030D-6E8A-4147-A177-3AD203B41FA5}">
                      <a16:colId xmlns="" xmlns:a16="http://schemas.microsoft.com/office/drawing/2014/main" val="958068133"/>
                    </a:ext>
                  </a:extLst>
                </a:gridCol>
              </a:tblGrid>
              <a:tr h="18962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2022-2023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2023-2024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7727535"/>
                  </a:ext>
                </a:extLst>
              </a:tr>
              <a:tr h="1268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уч-ся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Пропущено дней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среднем на 1 ученика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уч-ся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Пропущено дней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среднем на 1 ученика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уч-ся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Пропущено дней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среднем на 1 ученика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3854514299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ШСШ №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8570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8813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8397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2003302328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Кучукская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2006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1343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2158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3865116368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Ильинская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1179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967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15,34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440946639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Кипринская</a:t>
                      </a:r>
                      <a:r>
                        <a:rPr lang="ru-RU" sz="1400" dirty="0">
                          <a:effectLst/>
                        </a:rPr>
                        <a:t> СОШ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1690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2352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54137110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Селезневская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738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646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3246479805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Омутская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15,08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364360468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Верх – Кучукская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20,65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096795710"/>
                  </a:ext>
                </a:extLst>
              </a:tr>
              <a:tr h="345978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Макаровская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431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19,05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14,05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46859854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Новообинцевская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4582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43,6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787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7,6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2912343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Крутишинская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16,03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20,76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4596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28,2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362109699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Чайкинская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2518556519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Инская СОШ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7,25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5,6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12,2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665971423"/>
                  </a:ext>
                </a:extLst>
              </a:tr>
              <a:tr h="230651"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по району: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1385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24900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17,97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1387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21125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1374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24834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09" marR="41709" marT="0" marB="0"/>
                </a:tc>
                <a:extLst>
                  <a:ext uri="{0D108BD9-81ED-4DB2-BD59-A6C34878D82A}">
                    <a16:rowId xmlns="" xmlns:a16="http://schemas.microsoft.com/office/drawing/2014/main" val="154864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242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 (результаты ЕГЭ)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046856" cy="5094514"/>
          </a:xfrm>
        </p:spPr>
        <p:txBody>
          <a:bodyPr>
            <a:normAutofit/>
          </a:bodyPr>
          <a:lstStyle/>
          <a:p>
            <a:r>
              <a:rPr lang="ru-RU" sz="2800" b="1" dirty="0"/>
              <a:t>По результатам ГИА-11, 2 выпускника 11 класса были награждены золотыми медалями «За особые успехи в учении» первой степени;  1 ученик из МБОУ «</a:t>
            </a:r>
            <a:r>
              <a:rPr lang="ru-RU" sz="2800" b="1" dirty="0" err="1"/>
              <a:t>Кучукская</a:t>
            </a:r>
            <a:r>
              <a:rPr lang="ru-RU" sz="2800" b="1" dirty="0"/>
              <a:t> СОШ» (Камышлов Дмитрий Владимирович) - 1 ученик из МБОУ «Верх-</a:t>
            </a:r>
            <a:r>
              <a:rPr lang="ru-RU" sz="2800" b="1" dirty="0" err="1"/>
              <a:t>Кучукская</a:t>
            </a:r>
            <a:r>
              <a:rPr lang="ru-RU" sz="2800" b="1" dirty="0"/>
              <a:t> СОШ» (Журавлева Анастасия Александровна). 3 выпускника закончили с серебряной медалью - 2 ученика МБОУ «</a:t>
            </a:r>
            <a:r>
              <a:rPr lang="ru-RU" sz="2800" b="1" dirty="0" err="1"/>
              <a:t>Кипринская</a:t>
            </a:r>
            <a:r>
              <a:rPr lang="ru-RU" sz="2800" b="1" dirty="0"/>
              <a:t> СОШ» (</a:t>
            </a:r>
            <a:r>
              <a:rPr lang="ru-RU" sz="2800" b="1" dirty="0" err="1"/>
              <a:t>Мозгова</a:t>
            </a:r>
            <a:r>
              <a:rPr lang="ru-RU" sz="2800" b="1" dirty="0"/>
              <a:t> Оксана Алексеевна и </a:t>
            </a:r>
            <a:r>
              <a:rPr lang="ru-RU" sz="2800" b="1" dirty="0" err="1"/>
              <a:t>Фетерова</a:t>
            </a:r>
            <a:r>
              <a:rPr lang="ru-RU" sz="2800" b="1" dirty="0"/>
              <a:t> Анастасия Алексеевна), 1 ученик МБОУ «Верх-</a:t>
            </a:r>
            <a:r>
              <a:rPr lang="ru-RU" sz="2800" b="1" dirty="0" err="1"/>
              <a:t>Кучукская</a:t>
            </a:r>
            <a:r>
              <a:rPr lang="ru-RU" sz="2800" b="1" dirty="0"/>
              <a:t> СОШ» (Матвеев Олег Игоревич).  44 выпускника 11 класса получили аттестаты обычного образца.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9712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255193"/>
              </p:ext>
            </p:extLst>
          </p:nvPr>
        </p:nvGraphicFramePr>
        <p:xfrm>
          <a:off x="101600" y="174171"/>
          <a:ext cx="11843656" cy="6604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722">
                  <a:extLst>
                    <a:ext uri="{9D8B030D-6E8A-4147-A177-3AD203B41FA5}">
                      <a16:colId xmlns="" xmlns:a16="http://schemas.microsoft.com/office/drawing/2014/main" val="3862493382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801323360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1156929322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4094506465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3936318549"/>
                    </a:ext>
                  </a:extLst>
                </a:gridCol>
                <a:gridCol w="1692523">
                  <a:extLst>
                    <a:ext uri="{9D8B030D-6E8A-4147-A177-3AD203B41FA5}">
                      <a16:colId xmlns="" xmlns:a16="http://schemas.microsoft.com/office/drawing/2014/main" val="1363766949"/>
                    </a:ext>
                  </a:extLst>
                </a:gridCol>
                <a:gridCol w="1692523">
                  <a:extLst>
                    <a:ext uri="{9D8B030D-6E8A-4147-A177-3AD203B41FA5}">
                      <a16:colId xmlns="" xmlns:a16="http://schemas.microsoft.com/office/drawing/2014/main" val="3401755514"/>
                    </a:ext>
                  </a:extLst>
                </a:gridCol>
              </a:tblGrid>
              <a:tr h="76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уч-ся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Максимальный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Минимальный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преодолели мин. порог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району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балл по краю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4126265354"/>
                  </a:ext>
                </a:extLst>
              </a:tr>
              <a:tr h="114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91 (</a:t>
                      </a:r>
                      <a:r>
                        <a:rPr lang="ru-RU" sz="1600" b="1" dirty="0" err="1">
                          <a:effectLst/>
                        </a:rPr>
                        <a:t>Шелаболихинская</a:t>
                      </a:r>
                      <a:r>
                        <a:rPr lang="ru-RU" sz="1600" b="1" dirty="0">
                          <a:effectLst/>
                        </a:rPr>
                        <a:t> СОШ №1)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 (Шелаболихинская СОШ №1)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 (3 после пересдачи)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52,66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61,57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1647191312"/>
                  </a:ext>
                </a:extLst>
              </a:tr>
              <a:tr h="76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профильная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72 (Верх-</a:t>
                      </a:r>
                      <a:r>
                        <a:rPr lang="ru-RU" sz="1600" b="1" dirty="0" err="1">
                          <a:effectLst/>
                        </a:rPr>
                        <a:t>Кучукская</a:t>
                      </a:r>
                      <a:r>
                        <a:rPr lang="ru-RU" sz="1600" b="1" dirty="0">
                          <a:effectLst/>
                        </a:rPr>
                        <a:t> СОШ)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46 (Верх-</a:t>
                      </a:r>
                      <a:r>
                        <a:rPr lang="ru-RU" sz="1600" b="1" dirty="0" err="1">
                          <a:effectLst/>
                        </a:rPr>
                        <a:t>Кучукская</a:t>
                      </a:r>
                      <a:r>
                        <a:rPr lang="ru-RU" sz="1600" b="1" dirty="0">
                          <a:effectLst/>
                        </a:rPr>
                        <a:t> СОШ)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64,67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58,64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4034900705"/>
                  </a:ext>
                </a:extLst>
              </a:tr>
              <a:tr h="1116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67 (Макаровская СОШ)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 (Верх-</a:t>
                      </a:r>
                      <a:r>
                        <a:rPr lang="ru-RU" sz="1600" b="1" dirty="0" err="1">
                          <a:effectLst/>
                        </a:rPr>
                        <a:t>Кучукская</a:t>
                      </a:r>
                      <a:r>
                        <a:rPr lang="ru-RU" sz="1600" b="1" dirty="0">
                          <a:effectLst/>
                        </a:rPr>
                        <a:t> СОШ)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57,33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59,44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2703776383"/>
                  </a:ext>
                </a:extLst>
              </a:tr>
              <a:tr h="152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84 (Шелаболихинская СОШ №1)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 (Крутишинская СОШ)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(</a:t>
                      </a:r>
                      <a:r>
                        <a:rPr lang="ru-RU" sz="1600" b="1" dirty="0" err="1">
                          <a:effectLst/>
                        </a:rPr>
                        <a:t>Крутишинская</a:t>
                      </a:r>
                      <a:r>
                        <a:rPr lang="ru-RU" sz="1600" b="1" dirty="0">
                          <a:effectLst/>
                        </a:rPr>
                        <a:t> СОШ и </a:t>
                      </a:r>
                      <a:r>
                        <a:rPr lang="ru-RU" sz="1600" b="1" dirty="0" err="1">
                          <a:effectLst/>
                        </a:rPr>
                        <a:t>Шелаболихинская</a:t>
                      </a:r>
                      <a:r>
                        <a:rPr lang="ru-RU" sz="1600" b="1" dirty="0">
                          <a:effectLst/>
                        </a:rPr>
                        <a:t> СОШ №1)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54,17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3103479368"/>
                  </a:ext>
                </a:extLst>
              </a:tr>
              <a:tr h="114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76 (Шелаболихинская СОШ№1)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 (Крутишинская СОШ)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 (Крутишинская СОШ)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52,39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7" marR="62337" marT="0" marB="0"/>
                </a:tc>
                <a:extLst>
                  <a:ext uri="{0D108BD9-81ED-4DB2-BD59-A6C34878D82A}">
                    <a16:rowId xmlns="" xmlns:a16="http://schemas.microsoft.com/office/drawing/2014/main" val="12759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20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9071164"/>
              </p:ext>
            </p:extLst>
          </p:nvPr>
        </p:nvGraphicFramePr>
        <p:xfrm>
          <a:off x="203200" y="174170"/>
          <a:ext cx="11843656" cy="647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722">
                  <a:extLst>
                    <a:ext uri="{9D8B030D-6E8A-4147-A177-3AD203B41FA5}">
                      <a16:colId xmlns="" xmlns:a16="http://schemas.microsoft.com/office/drawing/2014/main" val="3465845758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2054221403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4192643582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1254893861"/>
                    </a:ext>
                  </a:extLst>
                </a:gridCol>
                <a:gridCol w="1691722">
                  <a:extLst>
                    <a:ext uri="{9D8B030D-6E8A-4147-A177-3AD203B41FA5}">
                      <a16:colId xmlns="" xmlns:a16="http://schemas.microsoft.com/office/drawing/2014/main" val="2189039514"/>
                    </a:ext>
                  </a:extLst>
                </a:gridCol>
                <a:gridCol w="1692523">
                  <a:extLst>
                    <a:ext uri="{9D8B030D-6E8A-4147-A177-3AD203B41FA5}">
                      <a16:colId xmlns="" xmlns:a16="http://schemas.microsoft.com/office/drawing/2014/main" val="3545115640"/>
                    </a:ext>
                  </a:extLst>
                </a:gridCol>
                <a:gridCol w="1692523">
                  <a:extLst>
                    <a:ext uri="{9D8B030D-6E8A-4147-A177-3AD203B41FA5}">
                      <a16:colId xmlns="" xmlns:a16="http://schemas.microsoft.com/office/drawing/2014/main" val="3160937622"/>
                    </a:ext>
                  </a:extLst>
                </a:gridCol>
              </a:tblGrid>
              <a:tr h="58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уч-ся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Минимальный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преодолели мин. порог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 по району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 по краю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1530472146"/>
                  </a:ext>
                </a:extLst>
              </a:tr>
              <a:tr h="87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76 (</a:t>
                      </a:r>
                      <a:r>
                        <a:rPr lang="ru-RU" sz="1400" b="1" dirty="0" err="1">
                          <a:effectLst/>
                        </a:rPr>
                        <a:t>Кучукская</a:t>
                      </a:r>
                      <a:r>
                        <a:rPr lang="ru-RU" sz="1400" b="1" dirty="0">
                          <a:effectLst/>
                        </a:rPr>
                        <a:t> СОШ)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 (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56,67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54,06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2733451893"/>
                  </a:ext>
                </a:extLst>
              </a:tr>
              <a:tr h="293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 (</a:t>
                      </a:r>
                      <a:r>
                        <a:rPr lang="ru-RU" sz="1400" b="1" dirty="0" err="1">
                          <a:effectLst/>
                        </a:rPr>
                        <a:t>Шелаболихинская</a:t>
                      </a:r>
                      <a:r>
                        <a:rPr lang="ru-RU" sz="1400" b="1" dirty="0">
                          <a:effectLst/>
                        </a:rPr>
                        <a:t> СОШ №1)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57,09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2183675315"/>
                  </a:ext>
                </a:extLst>
              </a:tr>
              <a:tr h="293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53 (</a:t>
                      </a:r>
                      <a:r>
                        <a:rPr lang="ru-RU" sz="1400" b="1" dirty="0" err="1">
                          <a:effectLst/>
                        </a:rPr>
                        <a:t>Шелаболихинская</a:t>
                      </a:r>
                      <a:r>
                        <a:rPr lang="ru-RU" sz="1400" b="1" dirty="0">
                          <a:effectLst/>
                        </a:rPr>
                        <a:t> СОШ №1)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66,18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1905533927"/>
                  </a:ext>
                </a:extLst>
              </a:tr>
              <a:tr h="1175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81 (Шелаболихинская СОШ №1)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 (</a:t>
                      </a:r>
                      <a:r>
                        <a:rPr lang="ru-RU" sz="1400" b="1" dirty="0" err="1">
                          <a:effectLst/>
                        </a:rPr>
                        <a:t>Шелаболихинская</a:t>
                      </a:r>
                      <a:r>
                        <a:rPr lang="ru-RU" sz="1400" b="1" dirty="0">
                          <a:effectLst/>
                        </a:rPr>
                        <a:t> СОШ №1)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(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 и </a:t>
                      </a:r>
                      <a:r>
                        <a:rPr lang="ru-RU" sz="1400" b="1" dirty="0" err="1">
                          <a:effectLst/>
                        </a:rPr>
                        <a:t>Шелаболихинская</a:t>
                      </a:r>
                      <a:r>
                        <a:rPr lang="ru-RU" sz="1400" b="1" dirty="0">
                          <a:effectLst/>
                        </a:rPr>
                        <a:t> СОШ №1)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54,92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53,32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4228919444"/>
                  </a:ext>
                </a:extLst>
              </a:tr>
              <a:tr h="293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61 (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61,00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62,73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541919537"/>
                  </a:ext>
                </a:extLst>
              </a:tr>
              <a:tr h="207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 базовая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 (</a:t>
                      </a:r>
                      <a:r>
                        <a:rPr lang="ru-RU" sz="1400" b="1" dirty="0" err="1">
                          <a:effectLst/>
                        </a:rPr>
                        <a:t>Кипринская</a:t>
                      </a:r>
                      <a:r>
                        <a:rPr lang="ru-RU" sz="1400" b="1" dirty="0">
                          <a:effectLst/>
                        </a:rPr>
                        <a:t> СОШ, 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СОШ, </a:t>
                      </a:r>
                      <a:r>
                        <a:rPr lang="ru-RU" sz="1400" b="1" dirty="0" err="1">
                          <a:effectLst/>
                        </a:rPr>
                        <a:t>Кучукская</a:t>
                      </a:r>
                      <a:r>
                        <a:rPr lang="ru-RU" sz="1400" b="1" dirty="0">
                          <a:effectLst/>
                        </a:rPr>
                        <a:t> СОШ, </a:t>
                      </a:r>
                      <a:r>
                        <a:rPr lang="ru-RU" sz="1400" b="1" dirty="0" err="1">
                          <a:effectLst/>
                        </a:rPr>
                        <a:t>Шелаболихинская</a:t>
                      </a:r>
                      <a:r>
                        <a:rPr lang="ru-RU" sz="1400" b="1" dirty="0">
                          <a:effectLst/>
                        </a:rPr>
                        <a:t> СОШ №1)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(</a:t>
                      </a:r>
                      <a:r>
                        <a:rPr lang="ru-RU" sz="1400" b="1" dirty="0" err="1">
                          <a:effectLst/>
                        </a:rPr>
                        <a:t>Кипринская</a:t>
                      </a:r>
                      <a:r>
                        <a:rPr lang="ru-RU" sz="1400" b="1" dirty="0">
                          <a:effectLst/>
                        </a:rPr>
                        <a:t> СОШ, 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 (</a:t>
                      </a:r>
                      <a:r>
                        <a:rPr lang="ru-RU" sz="1400" b="1" dirty="0" err="1">
                          <a:effectLst/>
                        </a:rPr>
                        <a:t>Крутишинская</a:t>
                      </a:r>
                      <a:r>
                        <a:rPr lang="ru-RU" sz="1400" b="1" dirty="0">
                          <a:effectLst/>
                        </a:rPr>
                        <a:t> СОШ)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3,98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4,06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2279519800"/>
                  </a:ext>
                </a:extLst>
              </a:tr>
              <a:tr h="880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 (КЕГЭ)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 (Шелаболихинская СОШ №1)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 (Шелаболихинская СОШ №1)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54,59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="" xmlns:a16="http://schemas.microsoft.com/office/drawing/2014/main" val="312718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07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7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47" y="4269665"/>
            <a:ext cx="10025036" cy="2588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929" y="2241674"/>
            <a:ext cx="1142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«Основные тенденции в развитии образования Шелаболихинского района в рамках Года семьи.                        Актуальные изменения содержания образования».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19" y="374080"/>
            <a:ext cx="2888098" cy="1766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9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пересдачи по указам президента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731978"/>
              </p:ext>
            </p:extLst>
          </p:nvPr>
        </p:nvGraphicFramePr>
        <p:xfrm>
          <a:off x="319315" y="246740"/>
          <a:ext cx="11538856" cy="4575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4470">
                  <a:extLst>
                    <a:ext uri="{9D8B030D-6E8A-4147-A177-3AD203B41FA5}">
                      <a16:colId xmlns="" xmlns:a16="http://schemas.microsoft.com/office/drawing/2014/main" val="1922502635"/>
                    </a:ext>
                  </a:extLst>
                </a:gridCol>
                <a:gridCol w="2884470">
                  <a:extLst>
                    <a:ext uri="{9D8B030D-6E8A-4147-A177-3AD203B41FA5}">
                      <a16:colId xmlns="" xmlns:a16="http://schemas.microsoft.com/office/drawing/2014/main" val="3375213915"/>
                    </a:ext>
                  </a:extLst>
                </a:gridCol>
                <a:gridCol w="2884470">
                  <a:extLst>
                    <a:ext uri="{9D8B030D-6E8A-4147-A177-3AD203B41FA5}">
                      <a16:colId xmlns="" xmlns:a16="http://schemas.microsoft.com/office/drawing/2014/main" val="605168382"/>
                    </a:ext>
                  </a:extLst>
                </a:gridCol>
                <a:gridCol w="2885446">
                  <a:extLst>
                    <a:ext uri="{9D8B030D-6E8A-4147-A177-3AD203B41FA5}">
                      <a16:colId xmlns="" xmlns:a16="http://schemas.microsoft.com/office/drawing/2014/main" val="2424952417"/>
                    </a:ext>
                  </a:extLst>
                </a:gridCol>
              </a:tblGrid>
              <a:tr h="479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Школа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предмет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было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стало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5534077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Кипринская</a:t>
                      </a:r>
                      <a:r>
                        <a:rPr lang="ru-RU" sz="2000" b="1" dirty="0">
                          <a:effectLst/>
                        </a:rPr>
                        <a:t> СОШ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Математика базовая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 (6 б)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 (8 б)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2454087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Кучукская СОШ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3235004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Крутишинская СОШ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56283687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Крутишинская СОШ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Обществознание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9486869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Крутишинская СОШ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Обществознание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9721510"/>
                  </a:ext>
                </a:extLst>
              </a:tr>
              <a:tr h="993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Шелаболихинская СОШ №1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Химия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1583413"/>
                  </a:ext>
                </a:extLst>
              </a:tr>
              <a:tr h="480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Кипринская СОШ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Русский язык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323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930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ГИА-9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362645" cy="50038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3600" dirty="0"/>
              <a:t>По результатам ОГЭ и ГВЭ - 9 7 учащихся, получили аттестат </a:t>
            </a:r>
            <a:r>
              <a:rPr lang="ru-RU" sz="3600" dirty="0" smtClean="0"/>
              <a:t>особого </a:t>
            </a:r>
            <a:r>
              <a:rPr lang="ru-RU" sz="3600" dirty="0"/>
              <a:t>образца с отличием. Аттестаты за курс основной школы получили 111 ученика и 34 - будут пересдавать экзамены в дополнительный период в сентябре 2024 года.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08653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ГИА-9 (ОГЭ,ГВЭ)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9595638"/>
              </p:ext>
            </p:extLst>
          </p:nvPr>
        </p:nvGraphicFramePr>
        <p:xfrm>
          <a:off x="188686" y="159657"/>
          <a:ext cx="11887199" cy="51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175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9119009"/>
              </p:ext>
            </p:extLst>
          </p:nvPr>
        </p:nvGraphicFramePr>
        <p:xfrm>
          <a:off x="101599" y="145143"/>
          <a:ext cx="11771085" cy="6545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3544">
                  <a:extLst>
                    <a:ext uri="{9D8B030D-6E8A-4147-A177-3AD203B41FA5}">
                      <a16:colId xmlns="" xmlns:a16="http://schemas.microsoft.com/office/drawing/2014/main" val="960666668"/>
                    </a:ext>
                  </a:extLst>
                </a:gridCol>
                <a:gridCol w="2123998">
                  <a:extLst>
                    <a:ext uri="{9D8B030D-6E8A-4147-A177-3AD203B41FA5}">
                      <a16:colId xmlns="" xmlns:a16="http://schemas.microsoft.com/office/drawing/2014/main" val="3370884720"/>
                    </a:ext>
                  </a:extLst>
                </a:gridCol>
                <a:gridCol w="2353771">
                  <a:extLst>
                    <a:ext uri="{9D8B030D-6E8A-4147-A177-3AD203B41FA5}">
                      <a16:colId xmlns="" xmlns:a16="http://schemas.microsoft.com/office/drawing/2014/main" val="2124848987"/>
                    </a:ext>
                  </a:extLst>
                </a:gridCol>
                <a:gridCol w="2354886">
                  <a:extLst>
                    <a:ext uri="{9D8B030D-6E8A-4147-A177-3AD203B41FA5}">
                      <a16:colId xmlns="" xmlns:a16="http://schemas.microsoft.com/office/drawing/2014/main" val="3206048987"/>
                    </a:ext>
                  </a:extLst>
                </a:gridCol>
                <a:gridCol w="2354886">
                  <a:extLst>
                    <a:ext uri="{9D8B030D-6E8A-4147-A177-3AD203B41FA5}">
                      <a16:colId xmlns="" xmlns:a16="http://schemas.microsoft.com/office/drawing/2014/main" val="786852865"/>
                    </a:ext>
                  </a:extLst>
                </a:gridCol>
              </a:tblGrid>
              <a:tr h="7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предмет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Количество уч-ся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Средняя отметка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Успеваемость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Качество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7922243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Русский язык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3,45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95,04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38,84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0903483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Математика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131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78,63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29,77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57765070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Физика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3,33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5470460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Химия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3,50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9313514"/>
                  </a:ext>
                </a:extLst>
              </a:tr>
              <a:tr h="7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Информатика и ИКТ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3,17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87,8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24,39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2401379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Биология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3,47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39,22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17070813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География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3,47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88,46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46,15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3308393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Английский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5760061"/>
                  </a:ext>
                </a:extLst>
              </a:tr>
              <a:tr h="7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Обществознание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82,54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25,40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8400822"/>
                  </a:ext>
                </a:extLst>
              </a:tr>
              <a:tr h="3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Литература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551364"/>
                  </a:ext>
                </a:extLst>
              </a:tr>
              <a:tr h="7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Русский язык (ГВЭ)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3,95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90,0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5622256"/>
                  </a:ext>
                </a:extLst>
              </a:tr>
              <a:tr h="7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Математика (ГВЭ)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3,24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90,48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28,57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14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956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50970"/>
            <a:ext cx="8534400" cy="1807029"/>
          </a:xfrm>
        </p:spPr>
        <p:txBody>
          <a:bodyPr/>
          <a:lstStyle/>
          <a:p>
            <a:r>
              <a:rPr lang="ru-RU" dirty="0" smtClean="0"/>
              <a:t>ВПР. МАТЕМАТИКА,4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2783734"/>
              </p:ext>
            </p:extLst>
          </p:nvPr>
        </p:nvGraphicFramePr>
        <p:xfrm>
          <a:off x="145145" y="188681"/>
          <a:ext cx="11785598" cy="515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4441">
                  <a:extLst>
                    <a:ext uri="{9D8B030D-6E8A-4147-A177-3AD203B41FA5}">
                      <a16:colId xmlns="" xmlns:a16="http://schemas.microsoft.com/office/drawing/2014/main" val="3251149143"/>
                    </a:ext>
                  </a:extLst>
                </a:gridCol>
                <a:gridCol w="2502919">
                  <a:extLst>
                    <a:ext uri="{9D8B030D-6E8A-4147-A177-3AD203B41FA5}">
                      <a16:colId xmlns="" xmlns:a16="http://schemas.microsoft.com/office/drawing/2014/main" val="1364548664"/>
                    </a:ext>
                  </a:extLst>
                </a:gridCol>
                <a:gridCol w="2085929">
                  <a:extLst>
                    <a:ext uri="{9D8B030D-6E8A-4147-A177-3AD203B41FA5}">
                      <a16:colId xmlns="" xmlns:a16="http://schemas.microsoft.com/office/drawing/2014/main" val="2094157525"/>
                    </a:ext>
                  </a:extLst>
                </a:gridCol>
                <a:gridCol w="2222309">
                  <a:extLst>
                    <a:ext uri="{9D8B030D-6E8A-4147-A177-3AD203B41FA5}">
                      <a16:colId xmlns="" xmlns:a16="http://schemas.microsoft.com/office/drawing/2014/main" val="4247141779"/>
                    </a:ext>
                  </a:extLst>
                </a:gridCol>
              </a:tblGrid>
              <a:tr h="16711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Наименование ОУ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Повысили результат (кол-во, 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Понизили результат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(кол-во, 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Подтвердили оценку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(кол-во, %)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4221206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«Верх-Кучукская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1796747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«Новообинцевская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2620125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«Крутишинская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74920845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«Кипринская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1623214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33129692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«Кучукская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02325853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«Шелаболихинская СОШ №1»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446303"/>
                  </a:ext>
                </a:extLst>
              </a:tr>
              <a:tr h="3970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ИТОГО по району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4476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620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02514"/>
            <a:ext cx="7705045" cy="1255486"/>
          </a:xfrm>
        </p:spPr>
        <p:txBody>
          <a:bodyPr/>
          <a:lstStyle/>
          <a:p>
            <a:r>
              <a:rPr lang="ru-RU" dirty="0" err="1" smtClean="0"/>
              <a:t>Впр</a:t>
            </a:r>
            <a:r>
              <a:rPr lang="ru-RU" dirty="0" smtClean="0"/>
              <a:t>. Русский язык,4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6819103"/>
              </p:ext>
            </p:extLst>
          </p:nvPr>
        </p:nvGraphicFramePr>
        <p:xfrm>
          <a:off x="188686" y="101602"/>
          <a:ext cx="11901713" cy="555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5714">
                  <a:extLst>
                    <a:ext uri="{9D8B030D-6E8A-4147-A177-3AD203B41FA5}">
                      <a16:colId xmlns="" xmlns:a16="http://schemas.microsoft.com/office/drawing/2014/main" val="291534403"/>
                    </a:ext>
                  </a:extLst>
                </a:gridCol>
                <a:gridCol w="2656380">
                  <a:extLst>
                    <a:ext uri="{9D8B030D-6E8A-4147-A177-3AD203B41FA5}">
                      <a16:colId xmlns="" xmlns:a16="http://schemas.microsoft.com/office/drawing/2014/main" val="969255898"/>
                    </a:ext>
                  </a:extLst>
                </a:gridCol>
                <a:gridCol w="1451163">
                  <a:extLst>
                    <a:ext uri="{9D8B030D-6E8A-4147-A177-3AD203B41FA5}">
                      <a16:colId xmlns="" xmlns:a16="http://schemas.microsoft.com/office/drawing/2014/main" val="3090771004"/>
                    </a:ext>
                  </a:extLst>
                </a:gridCol>
                <a:gridCol w="1988456">
                  <a:extLst>
                    <a:ext uri="{9D8B030D-6E8A-4147-A177-3AD203B41FA5}">
                      <a16:colId xmlns="" xmlns:a16="http://schemas.microsoft.com/office/drawing/2014/main" val="3749226791"/>
                    </a:ext>
                  </a:extLst>
                </a:gridCol>
              </a:tblGrid>
              <a:tr h="27480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Повысили результат (кол-во,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Понизили результат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(кол-во,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Подтвердили оценку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(кол-во, 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730681284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«Верх-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545705891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Новообинцевская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927208942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Крутишинская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606932615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Кипринская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032706165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Шелаболихинская</a:t>
                      </a:r>
                      <a:r>
                        <a:rPr lang="ru-RU" sz="2000" b="1" dirty="0">
                          <a:effectLst/>
                        </a:rPr>
                        <a:t> СОШ №1»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690146526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927269640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575989926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 по району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40236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427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Впр</a:t>
            </a:r>
            <a:r>
              <a:rPr lang="ru-RU" dirty="0" smtClean="0"/>
              <a:t>. математика,5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5479860"/>
              </p:ext>
            </p:extLst>
          </p:nvPr>
        </p:nvGraphicFramePr>
        <p:xfrm>
          <a:off x="145143" y="101602"/>
          <a:ext cx="11800114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8114">
                  <a:extLst>
                    <a:ext uri="{9D8B030D-6E8A-4147-A177-3AD203B41FA5}">
                      <a16:colId xmlns="" xmlns:a16="http://schemas.microsoft.com/office/drawing/2014/main" val="3826100747"/>
                    </a:ext>
                  </a:extLst>
                </a:gridCol>
                <a:gridCol w="2757714">
                  <a:extLst>
                    <a:ext uri="{9D8B030D-6E8A-4147-A177-3AD203B41FA5}">
                      <a16:colId xmlns="" xmlns:a16="http://schemas.microsoft.com/office/drawing/2014/main" val="1836657228"/>
                    </a:ext>
                  </a:extLst>
                </a:gridCol>
                <a:gridCol w="1988458">
                  <a:extLst>
                    <a:ext uri="{9D8B030D-6E8A-4147-A177-3AD203B41FA5}">
                      <a16:colId xmlns="" xmlns:a16="http://schemas.microsoft.com/office/drawing/2014/main" val="476209975"/>
                    </a:ext>
                  </a:extLst>
                </a:gridCol>
                <a:gridCol w="2365828">
                  <a:extLst>
                    <a:ext uri="{9D8B030D-6E8A-4147-A177-3AD203B41FA5}">
                      <a16:colId xmlns="" xmlns:a16="http://schemas.microsoft.com/office/drawing/2014/main" val="1062339491"/>
                    </a:ext>
                  </a:extLst>
                </a:gridCol>
              </a:tblGrid>
              <a:tr h="74022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Повысили результат 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Понизили результат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Подтвердили оценку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411502555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«Верх-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240461298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Новообинцевская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265384458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Крутишинская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561503171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Кипринская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001808212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Шелаболихинская</a:t>
                      </a:r>
                      <a:r>
                        <a:rPr lang="ru-RU" sz="2000" b="1" dirty="0">
                          <a:effectLst/>
                        </a:rPr>
                        <a:t> СОШ №1»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428325483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718162486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862927813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ИТОГО по району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60742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824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17029"/>
            <a:ext cx="8534400" cy="1016000"/>
          </a:xfrm>
        </p:spPr>
        <p:txBody>
          <a:bodyPr/>
          <a:lstStyle/>
          <a:p>
            <a:r>
              <a:rPr lang="ru-RU" dirty="0" err="1" smtClean="0"/>
              <a:t>Впр</a:t>
            </a:r>
            <a:r>
              <a:rPr lang="ru-RU" dirty="0" smtClean="0"/>
              <a:t>. Русский язык,5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791440"/>
              </p:ext>
            </p:extLst>
          </p:nvPr>
        </p:nvGraphicFramePr>
        <p:xfrm>
          <a:off x="116114" y="188685"/>
          <a:ext cx="12075886" cy="5229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600">
                  <a:extLst>
                    <a:ext uri="{9D8B030D-6E8A-4147-A177-3AD203B41FA5}">
                      <a16:colId xmlns="" xmlns:a16="http://schemas.microsoft.com/office/drawing/2014/main" val="1580967792"/>
                    </a:ext>
                  </a:extLst>
                </a:gridCol>
                <a:gridCol w="1915886">
                  <a:extLst>
                    <a:ext uri="{9D8B030D-6E8A-4147-A177-3AD203B41FA5}">
                      <a16:colId xmlns="" xmlns:a16="http://schemas.microsoft.com/office/drawing/2014/main" val="355364777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8010718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533310875"/>
                    </a:ext>
                  </a:extLst>
                </a:gridCol>
              </a:tblGrid>
              <a:tr h="16546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Повысили результат 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Понизили результат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Подтвердили оценку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444189493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«Верх-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817184041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Новообинцевская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830774642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Крутишинская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897848169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Кипринская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361603916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«Шелаболихинская СОШ №1»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163858744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4137394250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«Кучукская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726528720"/>
                  </a:ext>
                </a:extLst>
              </a:tr>
              <a:tr h="2931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ИТОГО по району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12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79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99438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8285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42857"/>
            <a:ext cx="8534400" cy="1306286"/>
          </a:xfrm>
        </p:spPr>
        <p:txBody>
          <a:bodyPr/>
          <a:lstStyle/>
          <a:p>
            <a:r>
              <a:rPr lang="ru-RU" dirty="0" err="1" smtClean="0"/>
              <a:t>Впр</a:t>
            </a:r>
            <a:r>
              <a:rPr lang="ru-RU" dirty="0" smtClean="0"/>
              <a:t>. математка,6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5403264"/>
              </p:ext>
            </p:extLst>
          </p:nvPr>
        </p:nvGraphicFramePr>
        <p:xfrm>
          <a:off x="101601" y="333827"/>
          <a:ext cx="11858171" cy="487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4395">
                  <a:extLst>
                    <a:ext uri="{9D8B030D-6E8A-4147-A177-3AD203B41FA5}">
                      <a16:colId xmlns="" xmlns:a16="http://schemas.microsoft.com/office/drawing/2014/main" val="4221994407"/>
                    </a:ext>
                  </a:extLst>
                </a:gridCol>
                <a:gridCol w="2904041">
                  <a:extLst>
                    <a:ext uri="{9D8B030D-6E8A-4147-A177-3AD203B41FA5}">
                      <a16:colId xmlns="" xmlns:a16="http://schemas.microsoft.com/office/drawing/2014/main" val="3093822295"/>
                    </a:ext>
                  </a:extLst>
                </a:gridCol>
                <a:gridCol w="2178031">
                  <a:extLst>
                    <a:ext uri="{9D8B030D-6E8A-4147-A177-3AD203B41FA5}">
                      <a16:colId xmlns="" xmlns:a16="http://schemas.microsoft.com/office/drawing/2014/main" val="1591340224"/>
                    </a:ext>
                  </a:extLst>
                </a:gridCol>
                <a:gridCol w="2281704">
                  <a:extLst>
                    <a:ext uri="{9D8B030D-6E8A-4147-A177-3AD203B41FA5}">
                      <a16:colId xmlns="" xmlns:a16="http://schemas.microsoft.com/office/drawing/2014/main" val="4105245251"/>
                    </a:ext>
                  </a:extLst>
                </a:gridCol>
              </a:tblGrid>
              <a:tr h="121896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 ОУ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Повысили результат </a:t>
                      </a: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Понизили результат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Подтвердили оценку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smtClean="0">
                          <a:effectLst/>
                        </a:rPr>
                        <a:t>кол-во)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810559917"/>
                  </a:ext>
                </a:extLst>
              </a:tr>
              <a:tr h="812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«Верх-</a:t>
                      </a:r>
                      <a:r>
                        <a:rPr lang="ru-RU" sz="2000" b="1" dirty="0" err="1">
                          <a:effectLst/>
                        </a:rPr>
                        <a:t>Кучукская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818416940"/>
                  </a:ext>
                </a:extLst>
              </a:tr>
              <a:tr h="812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МБОУ «</a:t>
                      </a:r>
                      <a:r>
                        <a:rPr lang="ru-RU" sz="2000" b="1" dirty="0" err="1">
                          <a:effectLst/>
                        </a:rPr>
                        <a:t>Новообинцевская</a:t>
                      </a:r>
                      <a:r>
                        <a:rPr lang="ru-RU" sz="2000" b="1" dirty="0">
                          <a:effectLst/>
                        </a:rPr>
                        <a:t> СОШ»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645685283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«Крутишинская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117693010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«Кипринская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87724236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«Кучукская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883890280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МБОУ «Инская СОШ»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3508037367"/>
                  </a:ext>
                </a:extLst>
              </a:tr>
              <a:tr h="406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 по району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0" marR="61480" marT="0" marB="0"/>
                </a:tc>
                <a:extLst>
                  <a:ext uri="{0D108BD9-81ED-4DB2-BD59-A6C34878D82A}">
                    <a16:rowId xmlns="" xmlns:a16="http://schemas.microsoft.com/office/drawing/2014/main" val="278049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2955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86400"/>
            <a:ext cx="8534400" cy="1233714"/>
          </a:xfrm>
        </p:spPr>
        <p:txBody>
          <a:bodyPr/>
          <a:lstStyle/>
          <a:p>
            <a:r>
              <a:rPr lang="ru-RU" dirty="0" err="1" smtClean="0"/>
              <a:t>Впр</a:t>
            </a:r>
            <a:r>
              <a:rPr lang="ru-RU" dirty="0" smtClean="0"/>
              <a:t>. Русский язык,6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6138989"/>
              </p:ext>
            </p:extLst>
          </p:nvPr>
        </p:nvGraphicFramePr>
        <p:xfrm>
          <a:off x="145143" y="188685"/>
          <a:ext cx="11858170" cy="515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903">
                  <a:extLst>
                    <a:ext uri="{9D8B030D-6E8A-4147-A177-3AD203B41FA5}">
                      <a16:colId xmlns="" xmlns:a16="http://schemas.microsoft.com/office/drawing/2014/main" val="2790777994"/>
                    </a:ext>
                  </a:extLst>
                </a:gridCol>
                <a:gridCol w="2093041">
                  <a:extLst>
                    <a:ext uri="{9D8B030D-6E8A-4147-A177-3AD203B41FA5}">
                      <a16:colId xmlns="" xmlns:a16="http://schemas.microsoft.com/office/drawing/2014/main" val="1206457197"/>
                    </a:ext>
                  </a:extLst>
                </a:gridCol>
                <a:gridCol w="2467405">
                  <a:extLst>
                    <a:ext uri="{9D8B030D-6E8A-4147-A177-3AD203B41FA5}">
                      <a16:colId xmlns="" xmlns:a16="http://schemas.microsoft.com/office/drawing/2014/main" val="692300878"/>
                    </a:ext>
                  </a:extLst>
                </a:gridCol>
                <a:gridCol w="2892821">
                  <a:extLst>
                    <a:ext uri="{9D8B030D-6E8A-4147-A177-3AD203B41FA5}">
                      <a16:colId xmlns="" xmlns:a16="http://schemas.microsoft.com/office/drawing/2014/main" val="1954921421"/>
                    </a:ext>
                  </a:extLst>
                </a:gridCol>
              </a:tblGrid>
              <a:tr h="10160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ОУ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Повысили результат (</a:t>
                      </a:r>
                      <a:r>
                        <a:rPr lang="ru-RU" sz="2000" dirty="0" smtClean="0">
                          <a:effectLst/>
                        </a:rPr>
                        <a:t>кол-во)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Понизили результат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smtClean="0">
                          <a:effectLst/>
                        </a:rPr>
                        <a:t>кол-во)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Подтвердили оценку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dirty="0" smtClean="0">
                          <a:effectLst/>
                        </a:rPr>
                        <a:t>кол-во)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4141195241"/>
                  </a:ext>
                </a:extLst>
              </a:tr>
              <a:tr h="7500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МБОУ «Верх-Кучукская СОШ»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80248145"/>
                  </a:ext>
                </a:extLst>
              </a:tr>
              <a:tr h="7500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Новообинцевская</a:t>
                      </a:r>
                      <a:r>
                        <a:rPr lang="ru-RU" sz="2000" dirty="0">
                          <a:effectLst/>
                        </a:rPr>
                        <a:t> СОШ»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2376488768"/>
                  </a:ext>
                </a:extLst>
              </a:tr>
              <a:tr h="3750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Крутишинская</a:t>
                      </a:r>
                      <a:r>
                        <a:rPr lang="ru-RU" sz="2000" dirty="0">
                          <a:effectLst/>
                        </a:rPr>
                        <a:t> СОШ»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1360182200"/>
                  </a:ext>
                </a:extLst>
              </a:tr>
              <a:tr h="3750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Кипринская</a:t>
                      </a:r>
                      <a:r>
                        <a:rPr lang="ru-RU" sz="2000" dirty="0">
                          <a:effectLst/>
                        </a:rPr>
                        <a:t> СОШ»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1185912205"/>
                  </a:ext>
                </a:extLst>
              </a:tr>
              <a:tr h="7500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Шелаболихинская</a:t>
                      </a:r>
                      <a:r>
                        <a:rPr lang="ru-RU" sz="2000" dirty="0">
                          <a:effectLst/>
                        </a:rPr>
                        <a:t> СОШ №1»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1295871330"/>
                  </a:ext>
                </a:extLst>
              </a:tr>
              <a:tr h="3750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МБОУ «Кучукская  СОШ»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2992019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МБОУ «Инская СОШ»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2496280479"/>
                  </a:ext>
                </a:extLst>
              </a:tr>
              <a:tr h="3750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 по району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68" marR="62068" marT="0" marB="0"/>
                </a:tc>
                <a:extLst>
                  <a:ext uri="{0D108BD9-81ED-4DB2-BD59-A6C34878D82A}">
                    <a16:rowId xmlns="" xmlns:a16="http://schemas.microsoft.com/office/drawing/2014/main" val="221485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520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Дошкольное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623902" cy="5976257"/>
          </a:xfrm>
        </p:spPr>
        <p:txBody>
          <a:bodyPr>
            <a:normAutofit/>
          </a:bodyPr>
          <a:lstStyle/>
          <a:p>
            <a:r>
              <a:rPr lang="ru-RU" sz="3600" b="1" dirty="0"/>
              <a:t>Сеть учреждений дошкольного образования </a:t>
            </a:r>
            <a:r>
              <a:rPr lang="ru-RU" sz="3600" b="1" dirty="0" err="1"/>
              <a:t>Шелаболихинского</a:t>
            </a:r>
            <a:r>
              <a:rPr lang="ru-RU" sz="3600" b="1" dirty="0"/>
              <a:t> района остается прежней: 5 детских садов юридического лица МБДОУ «</a:t>
            </a:r>
            <a:r>
              <a:rPr lang="ru-RU" sz="3600" b="1" dirty="0" err="1"/>
              <a:t>Шелаболихинский</a:t>
            </a:r>
            <a:r>
              <a:rPr lang="ru-RU" sz="3600" b="1" dirty="0"/>
              <a:t> детский сад «Золотая   рыбка» и 5 дошкольных разновозрастных групп при школах.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888798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Кадровое обеспечение образовательного процесса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0548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Аттестовано – 41</a:t>
            </a:r>
          </a:p>
          <a:p>
            <a:r>
              <a:rPr lang="ru-RU" sz="5400" dirty="0" smtClean="0"/>
              <a:t>На высшую 16</a:t>
            </a:r>
          </a:p>
          <a:p>
            <a:r>
              <a:rPr lang="ru-RU" sz="5400" dirty="0" smtClean="0"/>
              <a:t>На первую - 25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545792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99829"/>
            <a:ext cx="8534400" cy="1134800"/>
          </a:xfrm>
        </p:spPr>
        <p:txBody>
          <a:bodyPr/>
          <a:lstStyle/>
          <a:p>
            <a:r>
              <a:rPr lang="ru-RU" dirty="0" smtClean="0"/>
              <a:t>Меры социальной поддержки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0197210"/>
              </p:ext>
            </p:extLst>
          </p:nvPr>
        </p:nvGraphicFramePr>
        <p:xfrm>
          <a:off x="145144" y="203202"/>
          <a:ext cx="11843658" cy="5396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199">
                  <a:extLst>
                    <a:ext uri="{9D8B030D-6E8A-4147-A177-3AD203B41FA5}">
                      <a16:colId xmlns="" xmlns:a16="http://schemas.microsoft.com/office/drawing/2014/main" val="2800252237"/>
                    </a:ext>
                  </a:extLst>
                </a:gridCol>
                <a:gridCol w="2902857">
                  <a:extLst>
                    <a:ext uri="{9D8B030D-6E8A-4147-A177-3AD203B41FA5}">
                      <a16:colId xmlns="" xmlns:a16="http://schemas.microsoft.com/office/drawing/2014/main" val="1994676419"/>
                    </a:ext>
                  </a:extLst>
                </a:gridCol>
                <a:gridCol w="2685143">
                  <a:extLst>
                    <a:ext uri="{9D8B030D-6E8A-4147-A177-3AD203B41FA5}">
                      <a16:colId xmlns="" xmlns:a16="http://schemas.microsoft.com/office/drawing/2014/main" val="1019374357"/>
                    </a:ext>
                  </a:extLst>
                </a:gridCol>
                <a:gridCol w="2496459">
                  <a:extLst>
                    <a:ext uri="{9D8B030D-6E8A-4147-A177-3AD203B41FA5}">
                      <a16:colId xmlns="" xmlns:a16="http://schemas.microsoft.com/office/drawing/2014/main" val="2093025198"/>
                    </a:ext>
                  </a:extLst>
                </a:gridCol>
              </a:tblGrid>
              <a:tr h="2560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8137329"/>
                  </a:ext>
                </a:extLst>
              </a:tr>
              <a:tr h="804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Перечень мер социальной поддержки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Общий объем затрат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Общий объем затрат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Общий объем затрат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7934466"/>
                  </a:ext>
                </a:extLst>
              </a:tr>
              <a:tr h="53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ВСЕГО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511,2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742,5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472,5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8255256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Подвоз педагогов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267,2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318,5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155,6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07118508"/>
                  </a:ext>
                </a:extLst>
              </a:tr>
              <a:tr h="804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Подъемные молодым специалистам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250140"/>
                  </a:ext>
                </a:extLst>
              </a:tr>
              <a:tr h="804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Курсы переподготовки педагогов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112,5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7691022"/>
                  </a:ext>
                </a:extLst>
              </a:tr>
              <a:tr h="53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Целевые стипендии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144,0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144,00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79124873"/>
                  </a:ext>
                </a:extLst>
              </a:tr>
              <a:tr h="804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Приобретение оборудования для Точки роста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120,4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622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8197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от 0 до 18 лет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9892268"/>
              </p:ext>
            </p:extLst>
          </p:nvPr>
        </p:nvGraphicFramePr>
        <p:xfrm>
          <a:off x="-1" y="145150"/>
          <a:ext cx="12061376" cy="5849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492">
                  <a:extLst>
                    <a:ext uri="{9D8B030D-6E8A-4147-A177-3AD203B41FA5}">
                      <a16:colId xmlns="" xmlns:a16="http://schemas.microsoft.com/office/drawing/2014/main" val="2333085630"/>
                    </a:ext>
                  </a:extLst>
                </a:gridCol>
                <a:gridCol w="1159143">
                  <a:extLst>
                    <a:ext uri="{9D8B030D-6E8A-4147-A177-3AD203B41FA5}">
                      <a16:colId xmlns="" xmlns:a16="http://schemas.microsoft.com/office/drawing/2014/main" val="3703635132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2669905807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958407094"/>
                    </a:ext>
                  </a:extLst>
                </a:gridCol>
                <a:gridCol w="1154306">
                  <a:extLst>
                    <a:ext uri="{9D8B030D-6E8A-4147-A177-3AD203B41FA5}">
                      <a16:colId xmlns="" xmlns:a16="http://schemas.microsoft.com/office/drawing/2014/main" val="3001322338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3498006029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3852218910"/>
                    </a:ext>
                  </a:extLst>
                </a:gridCol>
                <a:gridCol w="1147857">
                  <a:extLst>
                    <a:ext uri="{9D8B030D-6E8A-4147-A177-3AD203B41FA5}">
                      <a16:colId xmlns="" xmlns:a16="http://schemas.microsoft.com/office/drawing/2014/main" val="968127859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3123910423"/>
                    </a:ext>
                  </a:extLst>
                </a:gridCol>
                <a:gridCol w="1214763">
                  <a:extLst>
                    <a:ext uri="{9D8B030D-6E8A-4147-A177-3AD203B41FA5}">
                      <a16:colId xmlns="" xmlns:a16="http://schemas.microsoft.com/office/drawing/2014/main" val="492540944"/>
                    </a:ext>
                  </a:extLst>
                </a:gridCol>
              </a:tblGrid>
              <a:tr h="4964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Наименование населенного пункта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2022-2023 (по состоянию на 01.09.2022)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2023-2024 (По состоянию на 01.09.2023)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2024-2025 (По состоянию на 01.09.2024)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873437"/>
                  </a:ext>
                </a:extLst>
              </a:tr>
              <a:tr h="760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Кол-во детей от 0-18 лет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 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них, дошкольники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Кол-во детей от 0-18 лет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 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них, дошкольники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Кол-во детей от 0-18 лет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 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 них, дошкольники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1244567011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ВСЕГО: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956309305"/>
                  </a:ext>
                </a:extLst>
              </a:tr>
              <a:tr h="49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Новообинцево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395456688"/>
                  </a:ext>
                </a:extLst>
              </a:tr>
              <a:tr h="496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Шелаболиха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487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2537597418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Кучук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3410031573"/>
                  </a:ext>
                </a:extLst>
              </a:tr>
              <a:tr h="302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Батурово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963793126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Ильинка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599461322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Омутское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2644382858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Селезнево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3926815903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Киприно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227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555888904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Крутишка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r>
                        <a:rPr lang="en-US" sz="1400" b="1">
                          <a:effectLst/>
                        </a:rPr>
                        <a:t>74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r>
                        <a:rPr lang="en-US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r>
                        <a:rPr lang="en-US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3250362833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Подгорный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r>
                        <a:rPr lang="en-US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1815883733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Чайкино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2366140808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Верх-Кучук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3677721414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Ивановка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2860877396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Макарово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1578974606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Иня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0" marR="61600" marT="0" marB="0"/>
                </a:tc>
                <a:extLst>
                  <a:ext uri="{0D108BD9-81ED-4DB2-BD59-A6C34878D82A}">
                    <a16:rowId xmlns="" xmlns:a16="http://schemas.microsoft.com/office/drawing/2014/main" val="230604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0534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Воспитание и дополнительное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Внеурочная деятельность в ОУ</a:t>
            </a:r>
          </a:p>
          <a:p>
            <a:r>
              <a:rPr lang="ru-RU" sz="4000" b="1" dirty="0" smtClean="0"/>
              <a:t>Точки роста</a:t>
            </a:r>
          </a:p>
          <a:p>
            <a:r>
              <a:rPr lang="ru-RU" sz="4000" b="1" dirty="0" smtClean="0"/>
              <a:t>Учреждения дополнительного образования</a:t>
            </a:r>
            <a:endParaRPr lang="ru-RU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2024-2025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507788" cy="4669971"/>
          </a:xfrm>
        </p:spPr>
        <p:txBody>
          <a:bodyPr/>
          <a:lstStyle/>
          <a:p>
            <a:r>
              <a:rPr lang="ru-RU" sz="2800" b="1" dirty="0" smtClean="0"/>
              <a:t>Сохранение контингента в ДОУ, контроль за посещаемостью, снижение пропусков без уважительной причины;</a:t>
            </a:r>
          </a:p>
          <a:p>
            <a:r>
              <a:rPr lang="ru-RU" sz="2800" b="1" dirty="0" smtClean="0"/>
              <a:t>Контроль за качеством знаний учащихся, посещаемостью, качеством освоения образовательной программы;</a:t>
            </a:r>
          </a:p>
          <a:p>
            <a:r>
              <a:rPr lang="ru-RU" sz="2800" b="1" dirty="0" smtClean="0"/>
              <a:t>Развитие и укрепление кадрового потенциала;</a:t>
            </a:r>
          </a:p>
          <a:p>
            <a:r>
              <a:rPr lang="ru-RU" sz="2800" b="1" dirty="0" smtClean="0"/>
              <a:t>Развитие сети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567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3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контингент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6827489"/>
              </p:ext>
            </p:extLst>
          </p:nvPr>
        </p:nvGraphicFramePr>
        <p:xfrm>
          <a:off x="568098" y="772886"/>
          <a:ext cx="11057844" cy="430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3404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контингента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2622648"/>
              </p:ext>
            </p:extLst>
          </p:nvPr>
        </p:nvGraphicFramePr>
        <p:xfrm>
          <a:off x="449942" y="319314"/>
          <a:ext cx="11016343" cy="456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961">
                  <a:extLst>
                    <a:ext uri="{9D8B030D-6E8A-4147-A177-3AD203B41FA5}">
                      <a16:colId xmlns="" xmlns:a16="http://schemas.microsoft.com/office/drawing/2014/main" val="3800485655"/>
                    </a:ext>
                  </a:extLst>
                </a:gridCol>
                <a:gridCol w="1394500">
                  <a:extLst>
                    <a:ext uri="{9D8B030D-6E8A-4147-A177-3AD203B41FA5}">
                      <a16:colId xmlns="" xmlns:a16="http://schemas.microsoft.com/office/drawing/2014/main" val="2206297765"/>
                    </a:ext>
                  </a:extLst>
                </a:gridCol>
                <a:gridCol w="1754407">
                  <a:extLst>
                    <a:ext uri="{9D8B030D-6E8A-4147-A177-3AD203B41FA5}">
                      <a16:colId xmlns="" xmlns:a16="http://schemas.microsoft.com/office/drawing/2014/main" val="446788238"/>
                    </a:ext>
                  </a:extLst>
                </a:gridCol>
                <a:gridCol w="1346155">
                  <a:extLst>
                    <a:ext uri="{9D8B030D-6E8A-4147-A177-3AD203B41FA5}">
                      <a16:colId xmlns="" xmlns:a16="http://schemas.microsoft.com/office/drawing/2014/main" val="609780370"/>
                    </a:ext>
                  </a:extLst>
                </a:gridCol>
                <a:gridCol w="1347230">
                  <a:extLst>
                    <a:ext uri="{9D8B030D-6E8A-4147-A177-3AD203B41FA5}">
                      <a16:colId xmlns="" xmlns:a16="http://schemas.microsoft.com/office/drawing/2014/main" val="1726550241"/>
                    </a:ext>
                  </a:extLst>
                </a:gridCol>
                <a:gridCol w="1754407">
                  <a:extLst>
                    <a:ext uri="{9D8B030D-6E8A-4147-A177-3AD203B41FA5}">
                      <a16:colId xmlns="" xmlns:a16="http://schemas.microsoft.com/office/drawing/2014/main" val="3759798018"/>
                    </a:ext>
                  </a:extLst>
                </a:gridCol>
                <a:gridCol w="1671683">
                  <a:extLst>
                    <a:ext uri="{9D8B030D-6E8A-4147-A177-3AD203B41FA5}">
                      <a16:colId xmlns="" xmlns:a16="http://schemas.microsoft.com/office/drawing/2014/main" val="875095988"/>
                    </a:ext>
                  </a:extLst>
                </a:gridCol>
              </a:tblGrid>
              <a:tr h="3518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поданных заявлений на зачисление с 01.09.2023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воспитанников на 01.09.2023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Выбыло в течение 2023-2024 учебного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Прибыло в течение 2023-2024учебного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воспитанников на 31.05.2024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Выбыло в т.ч связи с поступлением в школу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6718540"/>
                  </a:ext>
                </a:extLst>
              </a:tr>
              <a:tr h="1039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Детские сады района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65</a:t>
                      </a:r>
                      <a:endParaRPr lang="ru-RU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324</a:t>
                      </a:r>
                      <a:endParaRPr lang="ru-RU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85</a:t>
                      </a:r>
                      <a:endParaRPr lang="ru-RU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91</a:t>
                      </a:r>
                      <a:endParaRPr lang="ru-RU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329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66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032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704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посещаемость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03004927"/>
              </p:ext>
            </p:extLst>
          </p:nvPr>
        </p:nvGraphicFramePr>
        <p:xfrm>
          <a:off x="684213" y="685799"/>
          <a:ext cx="10665958" cy="435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2329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6706862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64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компенсация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5745702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49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Кадровое обеспечение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9614558"/>
              </p:ext>
            </p:extLst>
          </p:nvPr>
        </p:nvGraphicFramePr>
        <p:xfrm>
          <a:off x="684213" y="685799"/>
          <a:ext cx="11057844" cy="4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364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</TotalTime>
  <Words>1724</Words>
  <Application>Microsoft Office PowerPoint</Application>
  <PresentationFormat>Произвольный</PresentationFormat>
  <Paragraphs>840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Сектор</vt:lpstr>
      <vt:lpstr>Слайд 1</vt:lpstr>
      <vt:lpstr>Слайд 2</vt:lpstr>
      <vt:lpstr>Дошкольное образование</vt:lpstr>
      <vt:lpstr>контингент</vt:lpstr>
      <vt:lpstr>Движение контингента</vt:lpstr>
      <vt:lpstr>посещаемость</vt:lpstr>
      <vt:lpstr>стоимость</vt:lpstr>
      <vt:lpstr>компенсация</vt:lpstr>
      <vt:lpstr>Кадровое обеспечение</vt:lpstr>
      <vt:lpstr>Расходы на содержание</vt:lpstr>
      <vt:lpstr>задачи</vt:lpstr>
      <vt:lpstr>Общее образование</vt:lpstr>
      <vt:lpstr>Качественные показатели результативности обучения</vt:lpstr>
      <vt:lpstr>успеваемость</vt:lpstr>
      <vt:lpstr>контингент</vt:lpstr>
      <vt:lpstr>посещаемость</vt:lpstr>
      <vt:lpstr>ГИА (результаты ЕГЭ)</vt:lpstr>
      <vt:lpstr>Слайд 18</vt:lpstr>
      <vt:lpstr>Слайд 19</vt:lpstr>
      <vt:lpstr>Результаты пересдачи по указам президента</vt:lpstr>
      <vt:lpstr>Результаты ГИА-9 </vt:lpstr>
      <vt:lpstr>ГИА-9 (ОГЭ,ГВЭ)</vt:lpstr>
      <vt:lpstr>Слайд 23</vt:lpstr>
      <vt:lpstr>ВПР. МАТЕМАТИКА,4</vt:lpstr>
      <vt:lpstr>Впр. Русский язык,4</vt:lpstr>
      <vt:lpstr>Впр. математика,5</vt:lpstr>
      <vt:lpstr>Впр. Русский язык,5</vt:lpstr>
      <vt:lpstr>Впр. математка,6</vt:lpstr>
      <vt:lpstr>Впр. Русский язык,6</vt:lpstr>
      <vt:lpstr>Кадровое обеспечение образовательного процесса</vt:lpstr>
      <vt:lpstr>аттестация</vt:lpstr>
      <vt:lpstr>Меры социальной поддержки</vt:lpstr>
      <vt:lpstr>Дети от 0 до 18 лет</vt:lpstr>
      <vt:lpstr>Воспитание и дополнительное образование</vt:lpstr>
      <vt:lpstr>Задачи на 2024-2025 учебный год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user307</dc:creator>
  <cp:lastModifiedBy>Администратор</cp:lastModifiedBy>
  <cp:revision>33</cp:revision>
  <dcterms:created xsi:type="dcterms:W3CDTF">2024-08-27T16:23:26Z</dcterms:created>
  <dcterms:modified xsi:type="dcterms:W3CDTF">2024-08-28T01:20:03Z</dcterms:modified>
</cp:coreProperties>
</file>