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  <p:sldMasterId id="2147483779" r:id="rId3"/>
  </p:sldMasterIdLst>
  <p:notesMasterIdLst>
    <p:notesMasterId r:id="rId52"/>
  </p:notesMasterIdLst>
  <p:sldIdLst>
    <p:sldId id="449" r:id="rId4"/>
    <p:sldId id="258" r:id="rId5"/>
    <p:sldId id="259" r:id="rId6"/>
    <p:sldId id="261" r:id="rId7"/>
    <p:sldId id="461" r:id="rId8"/>
    <p:sldId id="462" r:id="rId9"/>
    <p:sldId id="263" r:id="rId10"/>
    <p:sldId id="463" r:id="rId11"/>
    <p:sldId id="460" r:id="rId12"/>
    <p:sldId id="450" r:id="rId13"/>
    <p:sldId id="264" r:id="rId14"/>
    <p:sldId id="262" r:id="rId15"/>
    <p:sldId id="266" r:id="rId16"/>
    <p:sldId id="267" r:id="rId17"/>
    <p:sldId id="268" r:id="rId18"/>
    <p:sldId id="269" r:id="rId19"/>
    <p:sldId id="464" r:id="rId20"/>
    <p:sldId id="272" r:id="rId21"/>
    <p:sldId id="465" r:id="rId22"/>
    <p:sldId id="466" r:id="rId23"/>
    <p:sldId id="467" r:id="rId24"/>
    <p:sldId id="468" r:id="rId25"/>
    <p:sldId id="469" r:id="rId26"/>
    <p:sldId id="470" r:id="rId27"/>
    <p:sldId id="274" r:id="rId28"/>
    <p:sldId id="275" r:id="rId29"/>
    <p:sldId id="453" r:id="rId30"/>
    <p:sldId id="454" r:id="rId31"/>
    <p:sldId id="471" r:id="rId32"/>
    <p:sldId id="472" r:id="rId33"/>
    <p:sldId id="283" r:id="rId34"/>
    <p:sldId id="284" r:id="rId35"/>
    <p:sldId id="285" r:id="rId36"/>
    <p:sldId id="473" r:id="rId37"/>
    <p:sldId id="286" r:id="rId38"/>
    <p:sldId id="290" r:id="rId39"/>
    <p:sldId id="474" r:id="rId40"/>
    <p:sldId id="475" r:id="rId41"/>
    <p:sldId id="292" r:id="rId42"/>
    <p:sldId id="480" r:id="rId43"/>
    <p:sldId id="297" r:id="rId44"/>
    <p:sldId id="298" r:id="rId45"/>
    <p:sldId id="476" r:id="rId46"/>
    <p:sldId id="477" r:id="rId47"/>
    <p:sldId id="478" r:id="rId48"/>
    <p:sldId id="459" r:id="rId49"/>
    <p:sldId id="479" r:id="rId50"/>
    <p:sldId id="309" r:id="rId51"/>
  </p:sldIdLst>
  <p:sldSz cx="9144000" cy="6858000" type="screen4x3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73273" autoAdjust="0"/>
  </p:normalViewPr>
  <p:slideViewPr>
    <p:cSldViewPr>
      <p:cViewPr varScale="1">
        <p:scale>
          <a:sx n="54" d="100"/>
          <a:sy n="54" d="100"/>
        </p:scale>
        <p:origin x="186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tableStyles" Target="tableStyle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охвата детей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не организованы</c:v>
                </c:pt>
                <c:pt idx="1">
                  <c:v>организованы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0.42899999999999999</c:v>
                </c:pt>
                <c:pt idx="1">
                  <c:v>0.57099999999999995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67-421E-BCF2-A4A064F3F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21039561461067366"/>
          <c:y val="0.83520166229221349"/>
          <c:w val="0.78960438538932631"/>
          <c:h val="0.148131671041119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квалификационный уровень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не имеют кв.категорию</c:v>
                </c:pt>
                <c:pt idx="1">
                  <c:v>имеют 1 кв.категорию</c:v>
                </c:pt>
                <c:pt idx="2">
                  <c:v>имеют высшую кв.категорию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0.26500000000000001</c:v>
                </c:pt>
                <c:pt idx="1">
                  <c:v>0.58799999999999997</c:v>
                </c:pt>
                <c:pt idx="2" formatCode="0%">
                  <c:v>0.14699999999999999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1F-4E6A-A818-5B5B09F7653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образования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Высшее</c:v>
                </c:pt>
                <c:pt idx="1">
                  <c:v>среднее специальное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0.441</c:v>
                </c:pt>
                <c:pt idx="1">
                  <c:v>0.52900000000000003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1B-49DD-8A86-8C83CB256B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Возрастная сруктура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от 25 до 45 лет</c:v>
                </c:pt>
                <c:pt idx="1">
                  <c:v>45 и выше</c:v>
                </c:pt>
                <c:pt idx="2">
                  <c:v>пенсионного возраста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</c:v>
                </c:pt>
                <c:pt idx="1">
                  <c:v>0.29399999999999998</c:v>
                </c:pt>
                <c:pt idx="2" formatCode="0.00%">
                  <c:v>0.20599999999999999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B2-4D23-AA32-A740A3AC3D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аттестовано (%)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высшая кв. категория</c:v>
                </c:pt>
                <c:pt idx="1">
                  <c:v>первая кв.категория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0.63</c:v>
                </c:pt>
                <c:pt idx="1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F3-4274-A77E-0813AB16D7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94633-BBEA-47F3-B317-461AA7757617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38713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694039"/>
            <a:ext cx="5408930" cy="44469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2E85A-0D9B-4488-BF44-1661672FE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414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8051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843790" y="541367"/>
            <a:ext cx="56388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367790" y="1010682"/>
            <a:ext cx="41148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8750358" y="193414"/>
            <a:ext cx="384047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846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356630"/>
            <a:ext cx="56388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825954"/>
            <a:ext cx="41148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7" y="203011"/>
            <a:ext cx="381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392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85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13"/>
            <a:ext cx="9144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356630"/>
            <a:ext cx="56388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825954"/>
            <a:ext cx="41148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40861346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13"/>
            <a:ext cx="9144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7" y="203011"/>
            <a:ext cx="381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9176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356630"/>
            <a:ext cx="56388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825954"/>
            <a:ext cx="41148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5953873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13"/>
            <a:ext cx="9144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6363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603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27">
            <a:extLst>
              <a:ext uri="{FF2B5EF4-FFF2-40B4-BE49-F238E27FC236}">
                <a16:creationId xmlns:a16="http://schemas.microsoft.com/office/drawing/2014/main" id="{3262B70A-AFD2-4C60-90E1-032B72A47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EBD3B798-FD4D-4561-98D3-B6E91094EBEE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5" name="Нижний колонтитул 16">
            <a:extLst>
              <a:ext uri="{FF2B5EF4-FFF2-40B4-BE49-F238E27FC236}">
                <a16:creationId xmlns:a16="http://schemas.microsoft.com/office/drawing/2014/main" id="{43571CC8-D8A5-4FB3-A8C9-1A183E15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8">
            <a:extLst>
              <a:ext uri="{FF2B5EF4-FFF2-40B4-BE49-F238E27FC236}">
                <a16:creationId xmlns:a16="http://schemas.microsoft.com/office/drawing/2014/main" id="{ECD4C9AD-1456-41A1-8813-60111A4CB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A8F4E5EA-3C63-420F-9AB5-75C8377E41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33318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D6DDCB-B5D7-4B80-90A5-D1A5690F8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AE286326-C656-4D99-BEBD-6F74A8E2AE05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375247-C3C3-4AEA-B61C-1D5EAF23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552908-DA5B-47A3-AF92-7C2A1E280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E027A2B5-6C6E-45FD-88C1-3BC17B8F9D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44836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0A7A65-F094-4D89-B11D-578B5164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1FB34A26-8C27-4D2B-B5C0-676F459B9324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C3D572-2922-4574-B93C-9B7022FE3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35D79C-4167-4B6E-9AA9-7959D645A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DA557B10-359F-4F12-A41A-7448098D3C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19205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C7C6C8-B52C-4DF5-BB62-603F0AB8B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87811BE9-AD98-42A7-A05E-1AC6E86A36FD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2B2FE46-4D16-49AB-8A44-4E91A8A6B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8FB659-C49D-43FF-A0F1-1BCFF8938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9D845491-57BC-4F11-A3DF-4EF0A1314E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70415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06944A4-D8C0-4140-8F1B-59938FF09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01DBD381-DFE2-4469-92BB-6384EFB17CB8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B72F1CE-E673-4DCC-8D07-8CB37AB4B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3F68AE3-F4FC-4DFA-BEC1-227594C6A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A04A524B-AB79-41BD-B9FD-689A01CCAB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40932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E1D534E-C19D-4EAC-A0AE-0B6B48F8B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FFCA01E6-0D1E-4622-A97B-50ACF7F8DD77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B21028-4134-41C5-B30A-AAF83E8ED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522CBE0-F56F-48A9-9D36-7B2F69460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A6ADB32C-326D-4F12-9CEC-AAFD678BB3B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33419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9C4C72F-0CE5-4226-8634-80EA53D76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F1180D9D-404E-4E53-9F86-FB22F1EE217F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D567704-AD2F-476D-859D-9E41324D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7B7F181-1BF5-49FD-BCFD-273E613D4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1303A271-B8C4-46A4-A768-AA43C8D6E0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56796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29CCCC-D91F-4565-96E2-BF0F20D11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4F50CD99-030D-4F78-B3D1-D8D5AE9095AE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12CC1DB-38C3-40D8-8FE3-AA117352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2C4BCB-DF7D-4A28-95BF-2CD4FF79A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D118B238-B08A-4AE0-A736-3B347FED90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58392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C3FEB58-595C-473C-8F8D-400C99FE5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AEC23944-9FFD-4F30-BB54-591A4F3D4D67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A14E5D-85A0-4416-89C4-4EA5F446E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F6985A-2C5C-4185-A86E-2A5D5EC70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07AA7387-C6FE-43A4-8CA9-FBA3E73EA8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1791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EA3707-FE6F-47EA-9667-586C90FF7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684862E7-61BE-4668-A226-EBBEDF494C1B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EE71F9-6EEA-47D7-97C5-272B192D8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2023EB-0806-4962-9C1D-D7D3AE722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F57AA459-987D-4C5A-A0F9-39DF8B49C9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56728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7ABC96-7CD5-43CE-A63B-5518B2A6C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97A8D5C2-DED4-4815-824E-1708CF998A6F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16B287-ADA9-48B1-A309-E24FFEE97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Garamond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5D3950-157D-441E-A130-1BB6E2F1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5EFBDCF1-DEE8-4879-AB75-5779CD11DE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2816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420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3" r:id="rId8"/>
    <p:sldLayoutId id="2147483754" r:id="rId9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>
            <a:extLst>
              <a:ext uri="{FF2B5EF4-FFF2-40B4-BE49-F238E27FC236}">
                <a16:creationId xmlns:a16="http://schemas.microsoft.com/office/drawing/2014/main" id="{8DBCC47F-F332-4AA2-A1AD-BABA0EE59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123" name="Текст 12">
            <a:extLst>
              <a:ext uri="{FF2B5EF4-FFF2-40B4-BE49-F238E27FC236}">
                <a16:creationId xmlns:a16="http://schemas.microsoft.com/office/drawing/2014/main" id="{3EA97F9C-76F9-4139-9423-ABA371E053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4" name="Дата 13">
            <a:extLst>
              <a:ext uri="{FF2B5EF4-FFF2-40B4-BE49-F238E27FC236}">
                <a16:creationId xmlns:a16="http://schemas.microsoft.com/office/drawing/2014/main" id="{35DB04E5-D40E-4AB0-B1C8-3BAF2662EE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shade val="50000"/>
                  </a:prstClr>
                </a:solidFill>
                <a:latin typeface="Times New Roman"/>
              </a:defRPr>
            </a:lvl1pPr>
          </a:lstStyle>
          <a:p>
            <a:pPr>
              <a:defRPr/>
            </a:pPr>
            <a:fld id="{547BE5F2-E7E2-4F3B-84AA-BA0BC2E1A6CE}" type="datetimeFigureOut">
              <a:rPr lang="ru-RU"/>
              <a:pPr>
                <a:defRPr/>
              </a:pPr>
              <a:t>23.08.2023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F473638-2181-411E-836F-CB6341676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shade val="50000"/>
                  </a:prstClr>
                </a:solidFill>
                <a:latin typeface="Times New Roman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>
            <a:extLst>
              <a:ext uri="{FF2B5EF4-FFF2-40B4-BE49-F238E27FC236}">
                <a16:creationId xmlns:a16="http://schemas.microsoft.com/office/drawing/2014/main" id="{49BDD47D-F484-4CFC-9AA1-2D013A631C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9808F604-9379-4B4E-8C90-D82ABB14E9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524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Рисунок 8">
            <a:extLst>
              <a:ext uri="{FF2B5EF4-FFF2-40B4-BE49-F238E27FC236}">
                <a16:creationId xmlns:a16="http://schemas.microsoft.com/office/drawing/2014/main" id="{2BFE83A7-E6D5-4C50-99E9-A90D290F81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773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8" name="TextBox 11">
            <a:extLst>
              <a:ext uri="{FF2B5EF4-FFF2-40B4-BE49-F238E27FC236}">
                <a16:creationId xmlns:a16="http://schemas.microsoft.com/office/drawing/2014/main" id="{DD205A05-140B-451C-BE27-00C1741B5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9157" y="3684588"/>
            <a:ext cx="525560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4800" dirty="0" smtClean="0">
                <a:solidFill>
                  <a:srgbClr val="375BB0"/>
                </a:solidFill>
                <a:latin typeface="Times New Roman" panose="02020603050405020304" pitchFamily="18" charset="0"/>
              </a:rPr>
              <a:t>Разговор о важном </a:t>
            </a:r>
            <a:endParaRPr kumimoji="0" lang="ru-RU" altLang="ru-RU" sz="4800" b="0" i="0" u="none" strike="noStrike" kern="1200" cap="none" spc="0" normalizeH="0" baseline="0" noProof="0" dirty="0">
              <a:ln>
                <a:noFill/>
              </a:ln>
              <a:solidFill>
                <a:srgbClr val="375BB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1915A0-F24D-421B-9D5D-8897ACD0C0BC}"/>
              </a:ext>
            </a:extLst>
          </p:cNvPr>
          <p:cNvSpPr txBox="1"/>
          <p:nvPr/>
        </p:nvSpPr>
        <p:spPr>
          <a:xfrm>
            <a:off x="1100138" y="2478088"/>
            <a:ext cx="6977062" cy="9540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6585CF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+mn-cs"/>
              </a:rPr>
              <a:t>АВГУСТОВСКАЯ ПЕДАГОГИЧЕСКАЯ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6585CF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+mn-cs"/>
              </a:rPr>
              <a:t>КОНФЕРЕНЦИЯ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8B9BC3-D083-42F3-950A-DE6B5DC701BC}"/>
              </a:ext>
            </a:extLst>
          </p:cNvPr>
          <p:cNvSpPr txBox="1"/>
          <p:nvPr/>
        </p:nvSpPr>
        <p:spPr>
          <a:xfrm>
            <a:off x="3760788" y="5808663"/>
            <a:ext cx="1655762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585CF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+mn-cs"/>
              </a:rPr>
              <a:t>2023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6585CF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6DD0EC68-B77E-491B-AA29-4A571EED9C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114280"/>
              </p:ext>
            </p:extLst>
          </p:nvPr>
        </p:nvGraphicFramePr>
        <p:xfrm>
          <a:off x="323528" y="446088"/>
          <a:ext cx="2519685" cy="855662"/>
        </p:xfrm>
        <a:graphic>
          <a:graphicData uri="http://schemas.openxmlformats.org/drawingml/2006/table">
            <a:tbl>
              <a:tblPr firstRow="1" firstCol="1" bandRow="1"/>
              <a:tblGrid>
                <a:gridCol w="910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4" marR="68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КОМИТЕТ АДМИНИСТАРЦИИ ШЕЛАБОЛИХИНСКОГО РАЙОНА ПО ОБРАЗОВАНИЮ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604" marR="68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1999" name="Рисунок 1">
            <a:extLst>
              <a:ext uri="{FF2B5EF4-FFF2-40B4-BE49-F238E27FC236}">
                <a16:creationId xmlns:a16="http://schemas.microsoft.com/office/drawing/2014/main" id="{8D59B597-6839-4996-ADEF-A770ADDF3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01" y="579682"/>
            <a:ext cx="7921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0000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CBF8F4-D2CE-45E1-948D-186133FDB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Затраты на содержание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D9EDD7-C2A7-485B-92AA-E7E3929AC49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 На оснащение дошкольных образовательных учреждений учебно-наглядными пособиями, материалами, необходимыми для организации учебно-воспитательного процесса поступали денежные средства (учебные расходы) в размере </a:t>
            </a:r>
            <a:r>
              <a:rPr lang="ru-RU" sz="3600" dirty="0" smtClean="0"/>
              <a:t>287,4</a:t>
            </a:r>
            <a:r>
              <a:rPr lang="ru-RU" dirty="0" smtClean="0"/>
              <a:t> </a:t>
            </a:r>
            <a:r>
              <a:rPr lang="ru-RU" dirty="0"/>
              <a:t>тыс. рублей.</a:t>
            </a:r>
          </a:p>
          <a:p>
            <a:r>
              <a:rPr lang="ru-RU" dirty="0"/>
              <a:t>На ремонт детских садов из местного бюджета было выделено </a:t>
            </a:r>
            <a:r>
              <a:rPr lang="ru-RU" sz="3300" dirty="0" smtClean="0"/>
              <a:t>128,7</a:t>
            </a:r>
            <a:r>
              <a:rPr lang="ru-RU" dirty="0" smtClean="0"/>
              <a:t> </a:t>
            </a:r>
            <a:r>
              <a:rPr lang="ru-RU" dirty="0"/>
              <a:t>тыс. рублей, </a:t>
            </a:r>
          </a:p>
        </p:txBody>
      </p:sp>
    </p:spTree>
    <p:extLst>
      <p:ext uri="{BB962C8B-B14F-4D97-AF65-F5344CB8AC3E}">
        <p14:creationId xmlns:p14="http://schemas.microsoft.com/office/powerpoint/2010/main" val="4021028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Дошкольное </a:t>
            </a:r>
            <a:r>
              <a:rPr lang="ru-RU" dirty="0" smtClean="0"/>
              <a:t>образование. Кадровое обеспечение.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20341542"/>
              </p:ext>
            </p:extLst>
          </p:nvPr>
        </p:nvGraphicFramePr>
        <p:xfrm>
          <a:off x="457200" y="1600206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256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Дошкольное образование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7684683"/>
              </p:ext>
            </p:extLst>
          </p:nvPr>
        </p:nvGraphicFramePr>
        <p:xfrm>
          <a:off x="457200" y="1600200"/>
          <a:ext cx="3657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104549498"/>
              </p:ext>
            </p:extLst>
          </p:nvPr>
        </p:nvGraphicFramePr>
        <p:xfrm>
          <a:off x="4270375" y="1600200"/>
          <a:ext cx="3657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4647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Сохранение  имеющейся сети дошкольных групп, недопущение закрытия групп, сокращения штата</a:t>
            </a:r>
          </a:p>
          <a:p>
            <a:r>
              <a:rPr lang="ru-RU" dirty="0"/>
              <a:t>Обеспечение и сохранение уровня 100% доступности дошкольного образования для детей в возрасте от 1,5 до 7 лет;</a:t>
            </a:r>
          </a:p>
          <a:p>
            <a:r>
              <a:rPr lang="ru-RU" dirty="0"/>
              <a:t>Реализация стратегии по ликвидации очередности на устройство детей в ДОУ</a:t>
            </a:r>
          </a:p>
          <a:p>
            <a:r>
              <a:rPr lang="ru-RU" dirty="0"/>
              <a:t>Укрепление материально-технической базы ДОУ</a:t>
            </a:r>
          </a:p>
          <a:p>
            <a:r>
              <a:rPr lang="ru-RU" dirty="0" smtClean="0"/>
              <a:t>Закрытие вакансий и создание кадрового резерва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986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ru-RU" dirty="0"/>
              <a:t>Общее образование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93243009"/>
              </p:ext>
            </p:extLst>
          </p:nvPr>
        </p:nvGraphicFramePr>
        <p:xfrm>
          <a:off x="610232" y="980733"/>
          <a:ext cx="7994215" cy="5856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1667">
                  <a:extLst>
                    <a:ext uri="{9D8B030D-6E8A-4147-A177-3AD203B41FA5}">
                      <a16:colId xmlns:a16="http://schemas.microsoft.com/office/drawing/2014/main" val="2341962964"/>
                    </a:ext>
                  </a:extLst>
                </a:gridCol>
                <a:gridCol w="1015048">
                  <a:extLst>
                    <a:ext uri="{9D8B030D-6E8A-4147-A177-3AD203B41FA5}">
                      <a16:colId xmlns:a16="http://schemas.microsoft.com/office/drawing/2014/main" val="370574416"/>
                    </a:ext>
                  </a:extLst>
                </a:gridCol>
                <a:gridCol w="1015048">
                  <a:extLst>
                    <a:ext uri="{9D8B030D-6E8A-4147-A177-3AD203B41FA5}">
                      <a16:colId xmlns:a16="http://schemas.microsoft.com/office/drawing/2014/main" val="2261005093"/>
                    </a:ext>
                  </a:extLst>
                </a:gridCol>
                <a:gridCol w="988113">
                  <a:extLst>
                    <a:ext uri="{9D8B030D-6E8A-4147-A177-3AD203B41FA5}">
                      <a16:colId xmlns:a16="http://schemas.microsoft.com/office/drawing/2014/main" val="719875163"/>
                    </a:ext>
                  </a:extLst>
                </a:gridCol>
                <a:gridCol w="988113">
                  <a:extLst>
                    <a:ext uri="{9D8B030D-6E8A-4147-A177-3AD203B41FA5}">
                      <a16:colId xmlns:a16="http://schemas.microsoft.com/office/drawing/2014/main" val="147468068"/>
                    </a:ext>
                  </a:extLst>
                </a:gridCol>
                <a:gridCol w="988113">
                  <a:extLst>
                    <a:ext uri="{9D8B030D-6E8A-4147-A177-3AD203B41FA5}">
                      <a16:colId xmlns:a16="http://schemas.microsoft.com/office/drawing/2014/main" val="1642120305"/>
                    </a:ext>
                  </a:extLst>
                </a:gridCol>
                <a:gridCol w="988113">
                  <a:extLst>
                    <a:ext uri="{9D8B030D-6E8A-4147-A177-3AD203B41FA5}">
                      <a16:colId xmlns:a16="http://schemas.microsoft.com/office/drawing/2014/main" val="1279669787"/>
                    </a:ext>
                  </a:extLst>
                </a:gridCol>
              </a:tblGrid>
              <a:tr h="192679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Наименование ОУ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2020-2021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2021-2022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2022-2023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2220850"/>
                  </a:ext>
                </a:extLst>
              </a:tr>
              <a:tr h="5889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% качества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effectLst/>
                        </a:rPr>
                        <a:t>усп-ти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% качества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effectLst/>
                        </a:rPr>
                        <a:t>усп-ти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% качества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effectLst/>
                        </a:rPr>
                        <a:t>усп-ти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6165955"/>
                  </a:ext>
                </a:extLst>
              </a:tr>
              <a:tr h="39873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ШСШ № 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97,2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95,5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40,56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95,6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3244697"/>
                  </a:ext>
                </a:extLst>
              </a:tr>
              <a:tr h="398873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Кучукская СОШ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38,6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96,5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43,47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94,8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34,5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94,5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4008415"/>
                  </a:ext>
                </a:extLst>
              </a:tr>
              <a:tr h="398873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Ильинская СОШ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32,9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38,98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98,3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26,3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5704891"/>
                  </a:ext>
                </a:extLst>
              </a:tr>
              <a:tr h="398873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Кипринская СОШ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43,4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97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42,5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89,5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34,9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92,8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9461898"/>
                  </a:ext>
                </a:extLst>
              </a:tr>
              <a:tr h="398873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Селезневская СОШ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35,2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37,9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4907482"/>
                  </a:ext>
                </a:extLst>
              </a:tr>
              <a:tr h="19267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Омутская СОШ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61,1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5364572"/>
                  </a:ext>
                </a:extLst>
              </a:tr>
              <a:tr h="60506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Верх – Кучукская СОШ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93,4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96,6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35,3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95,6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2415839"/>
                  </a:ext>
                </a:extLst>
              </a:tr>
              <a:tr h="398873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Макаровская СОШ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41,2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33,3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52,9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0102753"/>
                  </a:ext>
                </a:extLst>
              </a:tr>
              <a:tr h="398873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Новообинцевская СОШ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46,9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95,8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39,3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95,5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35,1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95,7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9459864"/>
                  </a:ext>
                </a:extLst>
              </a:tr>
              <a:tr h="398873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Крутишинская СОШ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46,9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46,4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97,2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46,2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98,6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7065922"/>
                  </a:ext>
                </a:extLst>
              </a:tr>
              <a:tr h="398873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Чайкинская СОШ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55,5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2978551"/>
                  </a:ext>
                </a:extLst>
              </a:tr>
              <a:tr h="19267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Инская СОШ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47,2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97,2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51,4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6865894"/>
                  </a:ext>
                </a:extLst>
              </a:tr>
              <a:tr h="39887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ИТОГО по району: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41,5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96,6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40,99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95,5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39,5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96,2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2028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6879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Общее образование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64123010"/>
              </p:ext>
            </p:extLst>
          </p:nvPr>
        </p:nvGraphicFramePr>
        <p:xfrm>
          <a:off x="467544" y="1600200"/>
          <a:ext cx="7457256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Уч.год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 начало </a:t>
                      </a:r>
                      <a:r>
                        <a:rPr lang="ru-RU" dirty="0" err="1"/>
                        <a:t>уч.года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выбыло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прибыло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 конец </a:t>
                      </a:r>
                      <a:r>
                        <a:rPr lang="ru-RU" dirty="0" err="1"/>
                        <a:t>уч.года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2020-2021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2021-2022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797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2022-2023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1382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1385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923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20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Общее образование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1672244"/>
            <a:ext cx="7467600" cy="4729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000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Общее образование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02039428"/>
              </p:ext>
            </p:extLst>
          </p:nvPr>
        </p:nvGraphicFramePr>
        <p:xfrm>
          <a:off x="457197" y="1580073"/>
          <a:ext cx="8147250" cy="4990719"/>
        </p:xfrm>
        <a:graphic>
          <a:graphicData uri="http://schemas.openxmlformats.org/drawingml/2006/table">
            <a:tbl>
              <a:tblPr firstRow="1" firstCol="1" bandRow="1"/>
              <a:tblGrid>
                <a:gridCol w="1643814">
                  <a:extLst>
                    <a:ext uri="{9D8B030D-6E8A-4147-A177-3AD203B41FA5}">
                      <a16:colId xmlns:a16="http://schemas.microsoft.com/office/drawing/2014/main" val="3413898352"/>
                    </a:ext>
                  </a:extLst>
                </a:gridCol>
                <a:gridCol w="829437">
                  <a:extLst>
                    <a:ext uri="{9D8B030D-6E8A-4147-A177-3AD203B41FA5}">
                      <a16:colId xmlns:a16="http://schemas.microsoft.com/office/drawing/2014/main" val="3336437018"/>
                    </a:ext>
                  </a:extLst>
                </a:gridCol>
                <a:gridCol w="829437">
                  <a:extLst>
                    <a:ext uri="{9D8B030D-6E8A-4147-A177-3AD203B41FA5}">
                      <a16:colId xmlns:a16="http://schemas.microsoft.com/office/drawing/2014/main" val="4004397595"/>
                    </a:ext>
                  </a:extLst>
                </a:gridCol>
                <a:gridCol w="807427">
                  <a:extLst>
                    <a:ext uri="{9D8B030D-6E8A-4147-A177-3AD203B41FA5}">
                      <a16:colId xmlns:a16="http://schemas.microsoft.com/office/drawing/2014/main" val="2363056153"/>
                    </a:ext>
                  </a:extLst>
                </a:gridCol>
                <a:gridCol w="807427">
                  <a:extLst>
                    <a:ext uri="{9D8B030D-6E8A-4147-A177-3AD203B41FA5}">
                      <a16:colId xmlns:a16="http://schemas.microsoft.com/office/drawing/2014/main" val="1145529436"/>
                    </a:ext>
                  </a:extLst>
                </a:gridCol>
                <a:gridCol w="807427">
                  <a:extLst>
                    <a:ext uri="{9D8B030D-6E8A-4147-A177-3AD203B41FA5}">
                      <a16:colId xmlns:a16="http://schemas.microsoft.com/office/drawing/2014/main" val="3949285201"/>
                    </a:ext>
                  </a:extLst>
                </a:gridCol>
                <a:gridCol w="807427">
                  <a:extLst>
                    <a:ext uri="{9D8B030D-6E8A-4147-A177-3AD203B41FA5}">
                      <a16:colId xmlns:a16="http://schemas.microsoft.com/office/drawing/2014/main" val="486503672"/>
                    </a:ext>
                  </a:extLst>
                </a:gridCol>
                <a:gridCol w="807427">
                  <a:extLst>
                    <a:ext uri="{9D8B030D-6E8A-4147-A177-3AD203B41FA5}">
                      <a16:colId xmlns:a16="http://schemas.microsoft.com/office/drawing/2014/main" val="545216556"/>
                    </a:ext>
                  </a:extLst>
                </a:gridCol>
                <a:gridCol w="807427">
                  <a:extLst>
                    <a:ext uri="{9D8B030D-6E8A-4147-A177-3AD203B41FA5}">
                      <a16:colId xmlns:a16="http://schemas.microsoft.com/office/drawing/2014/main" val="492807096"/>
                    </a:ext>
                  </a:extLst>
                </a:gridCol>
              </a:tblGrid>
              <a:tr h="322361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ОУ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класс 2017-2018 </a:t>
                      </a:r>
                      <a:r>
                        <a:rPr lang="ru-RU" sz="105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уч.год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класс 2018-2019 уч.год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класс 4 четверть 2022-2023 уч.год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класс2022-2023 уч.год 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965589"/>
                  </a:ext>
                </a:extLst>
              </a:tr>
              <a:tr h="4835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качества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усп-ти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качества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усп-ти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качества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усп-ти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качества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усп-ти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6334422"/>
                  </a:ext>
                </a:extLst>
              </a:tr>
              <a:tr h="1611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ШСШ № 1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42,2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97,7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4768090"/>
                  </a:ext>
                </a:extLst>
              </a:tr>
              <a:tr h="1611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Кучукская СОШ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726709"/>
                  </a:ext>
                </a:extLst>
              </a:tr>
              <a:tr h="1611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Ильинская СОШ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363596"/>
                  </a:ext>
                </a:extLst>
              </a:tr>
              <a:tr h="1611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Кипринская</a:t>
                      </a: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56,2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35,7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666839"/>
                  </a:ext>
                </a:extLst>
              </a:tr>
              <a:tr h="1611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Селезневская СОШ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041144"/>
                  </a:ext>
                </a:extLst>
              </a:tr>
              <a:tr h="1611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Омутская СОШ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66,7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66,7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4782480"/>
                  </a:ext>
                </a:extLst>
              </a:tr>
              <a:tr h="32236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Верх – Кучукская СОШ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36,3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09096"/>
                  </a:ext>
                </a:extLst>
              </a:tr>
              <a:tr h="1611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Макаровская СОШ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943699"/>
                  </a:ext>
                </a:extLst>
              </a:tr>
              <a:tr h="32236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Новообинцевская СОШ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57,1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85,7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298862"/>
                  </a:ext>
                </a:extLst>
              </a:tr>
              <a:tr h="1611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Крутишинская СОШ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5155828"/>
                  </a:ext>
                </a:extLst>
              </a:tr>
              <a:tr h="1611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Чайкинская СОШ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37558"/>
                  </a:ext>
                </a:extLst>
              </a:tr>
              <a:tr h="1611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Инская СОШ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028637"/>
                  </a:ext>
                </a:extLst>
              </a:tr>
              <a:tr h="1611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 по району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46,2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96,4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40,7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94,6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34,4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95,8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39,5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96,2</a:t>
                      </a:r>
                    </a:p>
                  </a:txBody>
                  <a:tcPr marL="57337" marR="573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398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631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 НОКО (ВПР)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Весной </a:t>
            </a:r>
            <a:r>
              <a:rPr lang="ru-RU" dirty="0" smtClean="0"/>
              <a:t>2023 </a:t>
            </a:r>
            <a:r>
              <a:rPr lang="ru-RU" dirty="0"/>
              <a:t>года всероссийские проверочные работы  (далее ВПР) </a:t>
            </a:r>
            <a:r>
              <a:rPr lang="ru-RU" dirty="0" smtClean="0"/>
              <a:t>были проведены во всех образовательных учреждениях района в 4-8, 10-11 классах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187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Результаты ВПР математика, 4 класс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15373"/>
              </p:ext>
            </p:extLst>
          </p:nvPr>
        </p:nvGraphicFramePr>
        <p:xfrm>
          <a:off x="323528" y="1196752"/>
          <a:ext cx="8280920" cy="5472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Документ" r:id="rId3" imgW="5965343" imgH="5092616" progId="Word.Document.12">
                  <p:embed/>
                </p:oleObj>
              </mc:Choice>
              <mc:Fallback>
                <p:oleObj name="Документ" r:id="rId3" imgW="5965343" imgH="509261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1196752"/>
                        <a:ext cx="8280920" cy="54726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863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Система образования Шелаболихинского района представлена: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Система образования Шелаболихинского   района представлена:</a:t>
            </a:r>
          </a:p>
          <a:p>
            <a:r>
              <a:rPr lang="ru-RU" dirty="0"/>
              <a:t>7 общеобразовательными учреждениями,  в состав которых входят 5 филиалов и 5 дошкольных групп; </a:t>
            </a:r>
          </a:p>
          <a:p>
            <a:r>
              <a:rPr lang="ru-RU" dirty="0"/>
              <a:t>1 дошкольной образовательной  организацией с тремя филиалами;</a:t>
            </a:r>
          </a:p>
          <a:p>
            <a:r>
              <a:rPr lang="ru-RU" dirty="0"/>
              <a:t>2 организациями дополнительного </a:t>
            </a:r>
            <a:r>
              <a:rPr lang="ru-RU" dirty="0" smtClean="0"/>
              <a:t>образования: центром </a:t>
            </a:r>
            <a:r>
              <a:rPr lang="ru-RU" dirty="0"/>
              <a:t>детского творчества и </a:t>
            </a:r>
            <a:r>
              <a:rPr lang="ru-RU" dirty="0" smtClean="0"/>
              <a:t>детско-юношеской спортивной школой.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93932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ВПР Русский язык, 4 класс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1" y="1600200"/>
            <a:ext cx="8075240" cy="50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671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ВПР математика 5 класс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199" y="1417638"/>
            <a:ext cx="9112531" cy="5107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5201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ВПР русский язык, 5 класс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1556792"/>
            <a:ext cx="8291264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580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ВПР математика, 6 класс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1" y="1700808"/>
            <a:ext cx="8291264" cy="504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1659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ВПР русский язык 6 класс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1417638"/>
            <a:ext cx="9831594" cy="544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7360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Итоговая аттестация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 конец </a:t>
            </a:r>
            <a:r>
              <a:rPr lang="ru-RU" dirty="0" smtClean="0"/>
              <a:t>2022-2023 </a:t>
            </a:r>
            <a:r>
              <a:rPr lang="ru-RU" dirty="0"/>
              <a:t>учебного года в районе обучалось </a:t>
            </a:r>
            <a:r>
              <a:rPr lang="ru-RU" dirty="0" smtClean="0"/>
              <a:t>38 (45) </a:t>
            </a:r>
            <a:r>
              <a:rPr lang="ru-RU" dirty="0"/>
              <a:t>выпускников 11 классов и 110 (</a:t>
            </a:r>
            <a:r>
              <a:rPr lang="ru-RU" dirty="0" smtClean="0"/>
              <a:t>110) </a:t>
            </a:r>
            <a:r>
              <a:rPr lang="ru-RU" dirty="0"/>
              <a:t>выпускников 9 классов.</a:t>
            </a:r>
          </a:p>
          <a:p>
            <a:r>
              <a:rPr lang="ru-RU" dirty="0"/>
              <a:t>Выше среднего по краю получены результаты по русскому языку, математике профильной, литературе, английскому языку, биологии, химии, информатике, истории и обществознанию. </a:t>
            </a: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Не </a:t>
            </a:r>
            <a:r>
              <a:rPr lang="ru-RU" dirty="0">
                <a:solidFill>
                  <a:srgbClr val="FF0000"/>
                </a:solidFill>
              </a:rPr>
              <a:t>преодолели </a:t>
            </a:r>
            <a:r>
              <a:rPr lang="ru-RU" dirty="0" smtClean="0">
                <a:solidFill>
                  <a:srgbClr val="FF0000"/>
                </a:solidFill>
              </a:rPr>
              <a:t>минимум: 1 выпускник </a:t>
            </a:r>
            <a:r>
              <a:rPr lang="ru-RU" dirty="0">
                <a:solidFill>
                  <a:srgbClr val="FF0000"/>
                </a:solidFill>
              </a:rPr>
              <a:t>по химии, </a:t>
            </a:r>
            <a:r>
              <a:rPr lang="ru-RU" dirty="0" smtClean="0">
                <a:solidFill>
                  <a:srgbClr val="FF0000"/>
                </a:solidFill>
              </a:rPr>
              <a:t>1 по истории, 8 </a:t>
            </a:r>
            <a:r>
              <a:rPr lang="ru-RU" dirty="0">
                <a:solidFill>
                  <a:srgbClr val="FF0000"/>
                </a:solidFill>
              </a:rPr>
              <a:t>по обществознанию и </a:t>
            </a:r>
            <a:r>
              <a:rPr lang="ru-RU" dirty="0" smtClean="0">
                <a:solidFill>
                  <a:srgbClr val="FF0000"/>
                </a:solidFill>
              </a:rPr>
              <a:t>1 по математике базовой.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9267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Итоговая аттестация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9512" y="1417638"/>
            <a:ext cx="8496944" cy="532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6432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1EC5F1-6FDD-4059-A200-B24D39AD0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 на </a:t>
            </a:r>
            <a:r>
              <a:rPr lang="ru-RU" dirty="0" smtClean="0"/>
              <a:t>2023-2024 </a:t>
            </a:r>
            <a:r>
              <a:rPr lang="ru-RU" dirty="0"/>
              <a:t>учебный год: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F21C83-0D53-45E1-B318-88EAD186095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/>
              <a:t>Усилить разъяснительную работу  по критериям оценивания, структуре и содержанию КИМ среди всех участников образовательного процесса;</a:t>
            </a:r>
          </a:p>
          <a:p>
            <a:pPr lvl="0"/>
            <a:r>
              <a:rPr lang="ru-RU" dirty="0"/>
              <a:t>Держать на постоянном контроле качество и результативность подготовки к итоговой аттестации, в том числе и по предметам по выбору;</a:t>
            </a:r>
          </a:p>
          <a:p>
            <a:pPr lvl="0"/>
            <a:r>
              <a:rPr lang="ru-RU" dirty="0"/>
              <a:t>Предусмотреть возможность первичного среза знаний по предмету, до подачи заявления на ЕГЭ.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62110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7A22FB-2831-4CFF-85FA-A6B15CD78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7089CC-82E6-41E5-BA75-00347C2848B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В </a:t>
            </a:r>
            <a:r>
              <a:rPr lang="ru-RU" dirty="0" smtClean="0"/>
              <a:t>2023 </a:t>
            </a:r>
            <a:r>
              <a:rPr lang="ru-RU" dirty="0"/>
              <a:t>году 9 класс проходил ГИА в форме </a:t>
            </a:r>
            <a:r>
              <a:rPr lang="ru-RU" dirty="0" smtClean="0"/>
              <a:t>ГИА-9</a:t>
            </a:r>
            <a:r>
              <a:rPr lang="ru-RU" dirty="0"/>
              <a:t>.</a:t>
            </a:r>
          </a:p>
          <a:p>
            <a:r>
              <a:rPr lang="ru-RU" dirty="0"/>
              <a:t>2 обязательных предмета: русский язык и математика + два предмета по выбору. </a:t>
            </a:r>
          </a:p>
          <a:p>
            <a:r>
              <a:rPr lang="ru-RU" dirty="0"/>
              <a:t>По результатам </a:t>
            </a:r>
            <a:r>
              <a:rPr lang="ru-RU" dirty="0" smtClean="0"/>
              <a:t>ГИА-9 8 </a:t>
            </a:r>
            <a:r>
              <a:rPr lang="ru-RU" dirty="0"/>
              <a:t>учащихся, получили аттестат особого образца с отличием. Аттестаты за курс основной школы получили </a:t>
            </a:r>
            <a:r>
              <a:rPr lang="ru-RU" dirty="0" smtClean="0"/>
              <a:t>72 ученика </a:t>
            </a:r>
            <a:r>
              <a:rPr lang="ru-RU" dirty="0"/>
              <a:t>и 33 будут пересдавать экзамены в дополнительный период в сентябре </a:t>
            </a:r>
            <a:r>
              <a:rPr lang="ru-RU" dirty="0" smtClean="0"/>
              <a:t>2023 </a:t>
            </a:r>
            <a:r>
              <a:rPr lang="ru-RU" dirty="0"/>
              <a:t>года.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9113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ГИА-9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50092758"/>
              </p:ext>
            </p:extLst>
          </p:nvPr>
        </p:nvGraphicFramePr>
        <p:xfrm>
          <a:off x="107503" y="1556790"/>
          <a:ext cx="8712969" cy="5400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7661">
                  <a:extLst>
                    <a:ext uri="{9D8B030D-6E8A-4147-A177-3AD203B41FA5}">
                      <a16:colId xmlns:a16="http://schemas.microsoft.com/office/drawing/2014/main" val="228464773"/>
                    </a:ext>
                  </a:extLst>
                </a:gridCol>
                <a:gridCol w="1550724">
                  <a:extLst>
                    <a:ext uri="{9D8B030D-6E8A-4147-A177-3AD203B41FA5}">
                      <a16:colId xmlns:a16="http://schemas.microsoft.com/office/drawing/2014/main" val="3127256442"/>
                    </a:ext>
                  </a:extLst>
                </a:gridCol>
                <a:gridCol w="617661">
                  <a:extLst>
                    <a:ext uri="{9D8B030D-6E8A-4147-A177-3AD203B41FA5}">
                      <a16:colId xmlns:a16="http://schemas.microsoft.com/office/drawing/2014/main" val="1088693295"/>
                    </a:ext>
                  </a:extLst>
                </a:gridCol>
                <a:gridCol w="617661">
                  <a:extLst>
                    <a:ext uri="{9D8B030D-6E8A-4147-A177-3AD203B41FA5}">
                      <a16:colId xmlns:a16="http://schemas.microsoft.com/office/drawing/2014/main" val="976092205"/>
                    </a:ext>
                  </a:extLst>
                </a:gridCol>
                <a:gridCol w="617661">
                  <a:extLst>
                    <a:ext uri="{9D8B030D-6E8A-4147-A177-3AD203B41FA5}">
                      <a16:colId xmlns:a16="http://schemas.microsoft.com/office/drawing/2014/main" val="1589210163"/>
                    </a:ext>
                  </a:extLst>
                </a:gridCol>
                <a:gridCol w="617661">
                  <a:extLst>
                    <a:ext uri="{9D8B030D-6E8A-4147-A177-3AD203B41FA5}">
                      <a16:colId xmlns:a16="http://schemas.microsoft.com/office/drawing/2014/main" val="1837413542"/>
                    </a:ext>
                  </a:extLst>
                </a:gridCol>
                <a:gridCol w="617661">
                  <a:extLst>
                    <a:ext uri="{9D8B030D-6E8A-4147-A177-3AD203B41FA5}">
                      <a16:colId xmlns:a16="http://schemas.microsoft.com/office/drawing/2014/main" val="2851362911"/>
                    </a:ext>
                  </a:extLst>
                </a:gridCol>
                <a:gridCol w="473103">
                  <a:extLst>
                    <a:ext uri="{9D8B030D-6E8A-4147-A177-3AD203B41FA5}">
                      <a16:colId xmlns:a16="http://schemas.microsoft.com/office/drawing/2014/main" val="1830513267"/>
                    </a:ext>
                  </a:extLst>
                </a:gridCol>
                <a:gridCol w="473103">
                  <a:extLst>
                    <a:ext uri="{9D8B030D-6E8A-4147-A177-3AD203B41FA5}">
                      <a16:colId xmlns:a16="http://schemas.microsoft.com/office/drawing/2014/main" val="3054250660"/>
                    </a:ext>
                  </a:extLst>
                </a:gridCol>
                <a:gridCol w="473103">
                  <a:extLst>
                    <a:ext uri="{9D8B030D-6E8A-4147-A177-3AD203B41FA5}">
                      <a16:colId xmlns:a16="http://schemas.microsoft.com/office/drawing/2014/main" val="305191431"/>
                    </a:ext>
                  </a:extLst>
                </a:gridCol>
                <a:gridCol w="473103">
                  <a:extLst>
                    <a:ext uri="{9D8B030D-6E8A-4147-A177-3AD203B41FA5}">
                      <a16:colId xmlns:a16="http://schemas.microsoft.com/office/drawing/2014/main" val="3231290944"/>
                    </a:ext>
                  </a:extLst>
                </a:gridCol>
                <a:gridCol w="473103">
                  <a:extLst>
                    <a:ext uri="{9D8B030D-6E8A-4147-A177-3AD203B41FA5}">
                      <a16:colId xmlns:a16="http://schemas.microsoft.com/office/drawing/2014/main" val="355094683"/>
                    </a:ext>
                  </a:extLst>
                </a:gridCol>
                <a:gridCol w="473103">
                  <a:extLst>
                    <a:ext uri="{9D8B030D-6E8A-4147-A177-3AD203B41FA5}">
                      <a16:colId xmlns:a16="http://schemas.microsoft.com/office/drawing/2014/main" val="3994085828"/>
                    </a:ext>
                  </a:extLst>
                </a:gridCol>
                <a:gridCol w="617661">
                  <a:extLst>
                    <a:ext uri="{9D8B030D-6E8A-4147-A177-3AD203B41FA5}">
                      <a16:colId xmlns:a16="http://schemas.microsoft.com/office/drawing/2014/main" val="1664224705"/>
                    </a:ext>
                  </a:extLst>
                </a:gridCol>
              </a:tblGrid>
              <a:tr h="643141">
                <a:tc rowSpan="3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</a:rPr>
                        <a:t>Код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rowSpan="3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</a:rPr>
                        <a:t>ОО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</a:rPr>
                        <a:t>Количество выпускников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Прошли ГИА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Не прошли ГИА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Неуд. по (не ОВЗ)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ОВЗ с неуд.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rowSpan="3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Нет всех результатов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extLst>
                  <a:ext uri="{0D108BD9-81ED-4DB2-BD59-A6C34878D82A}">
                    <a16:rowId xmlns:a16="http://schemas.microsoft.com/office/drawing/2014/main" val="2337617174"/>
                  </a:ext>
                </a:extLst>
              </a:tr>
              <a:tr h="3757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Допущено к ГИА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по рус. яз.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по мат.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по рус. и мат.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946488"/>
                  </a:ext>
                </a:extLst>
              </a:tr>
              <a:tr h="329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чел.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5624335"/>
                  </a:ext>
                </a:extLst>
              </a:tr>
              <a:tr h="413985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Всего по МОУО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106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99,06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80,00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20,00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extLst>
                  <a:ext uri="{0D108BD9-81ED-4DB2-BD59-A6C34878D82A}">
                    <a16:rowId xmlns:a16="http://schemas.microsoft.com/office/drawing/2014/main" val="1009936251"/>
                  </a:ext>
                </a:extLst>
              </a:tr>
              <a:tr h="64314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6105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МБОУ "Верх-Кучукская СОШ"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extLst>
                  <a:ext uri="{0D108BD9-81ED-4DB2-BD59-A6C34878D82A}">
                    <a16:rowId xmlns:a16="http://schemas.microsoft.com/office/drawing/2014/main" val="650776890"/>
                  </a:ext>
                </a:extLst>
              </a:tr>
              <a:tr h="37570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6107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МБОУ "Инская СОШ"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extLst>
                  <a:ext uri="{0D108BD9-81ED-4DB2-BD59-A6C34878D82A}">
                    <a16:rowId xmlns:a16="http://schemas.microsoft.com/office/drawing/2014/main" val="3211704256"/>
                  </a:ext>
                </a:extLst>
              </a:tr>
              <a:tr h="432768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6108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МБОУ "Кипринская СОШ"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95,24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65,00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extLst>
                  <a:ext uri="{0D108BD9-81ED-4DB2-BD59-A6C34878D82A}">
                    <a16:rowId xmlns:a16="http://schemas.microsoft.com/office/drawing/2014/main" val="3467263315"/>
                  </a:ext>
                </a:extLst>
              </a:tr>
              <a:tr h="560333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6109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МБОУ "Крутишинская СОШ"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extLst>
                  <a:ext uri="{0D108BD9-81ED-4DB2-BD59-A6C34878D82A}">
                    <a16:rowId xmlns:a16="http://schemas.microsoft.com/office/drawing/2014/main" val="338798840"/>
                  </a:ext>
                </a:extLst>
              </a:tr>
              <a:tr h="37570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6110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МБОУ "Кучукская СОШ"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91,67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8,33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extLst>
                  <a:ext uri="{0D108BD9-81ED-4DB2-BD59-A6C34878D82A}">
                    <a16:rowId xmlns:a16="http://schemas.microsoft.com/office/drawing/2014/main" val="3755399940"/>
                  </a:ext>
                </a:extLst>
              </a:tr>
              <a:tr h="590548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6112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МБОУ "Новообинцевская СОШ"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85,71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14,29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extLst>
                  <a:ext uri="{0D108BD9-81ED-4DB2-BD59-A6C34878D82A}">
                    <a16:rowId xmlns:a16="http://schemas.microsoft.com/office/drawing/2014/main" val="2900019918"/>
                  </a:ext>
                </a:extLst>
              </a:tr>
              <a:tr h="560333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6115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>
                          <a:solidFill>
                            <a:schemeClr val="tx1"/>
                          </a:solidFill>
                          <a:effectLst/>
                        </a:rPr>
                        <a:t>МБОУ "Шелаболихинская СОШ №1"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43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43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76,74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23,26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" marR="6748" marT="6748" marB="0" anchor="ctr"/>
                </a:tc>
                <a:extLst>
                  <a:ext uri="{0D108BD9-81ED-4DB2-BD59-A6C34878D82A}">
                    <a16:rowId xmlns:a16="http://schemas.microsoft.com/office/drawing/2014/main" val="4277421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013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Дошкольное образование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Созданы условия для максимального охвата дошкольным образованием детей от 1,5 до 7 лет;</a:t>
            </a:r>
          </a:p>
          <a:p>
            <a:r>
              <a:rPr lang="ru-RU" dirty="0"/>
              <a:t>Повышается качество образования детей дошкольного возраста;</a:t>
            </a:r>
          </a:p>
          <a:p>
            <a:r>
              <a:rPr lang="ru-RU" dirty="0"/>
              <a:t>Улучшаются условия содержания детей с учетом ФГОС ДО</a:t>
            </a:r>
          </a:p>
          <a:p>
            <a:r>
              <a:rPr lang="ru-RU" dirty="0"/>
              <a:t>Сеть ДОУ формируется с учетом нормативно-подушевого финансирования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3357559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ГИА-9 по предметам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23015812"/>
              </p:ext>
            </p:extLst>
          </p:nvPr>
        </p:nvGraphicFramePr>
        <p:xfrm>
          <a:off x="251519" y="1600200"/>
          <a:ext cx="8712970" cy="5065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2264">
                  <a:extLst>
                    <a:ext uri="{9D8B030D-6E8A-4147-A177-3AD203B41FA5}">
                      <a16:colId xmlns:a16="http://schemas.microsoft.com/office/drawing/2014/main" val="1406763397"/>
                    </a:ext>
                  </a:extLst>
                </a:gridCol>
                <a:gridCol w="1742264">
                  <a:extLst>
                    <a:ext uri="{9D8B030D-6E8A-4147-A177-3AD203B41FA5}">
                      <a16:colId xmlns:a16="http://schemas.microsoft.com/office/drawing/2014/main" val="1550102655"/>
                    </a:ext>
                  </a:extLst>
                </a:gridCol>
                <a:gridCol w="1742264">
                  <a:extLst>
                    <a:ext uri="{9D8B030D-6E8A-4147-A177-3AD203B41FA5}">
                      <a16:colId xmlns:a16="http://schemas.microsoft.com/office/drawing/2014/main" val="1978153565"/>
                    </a:ext>
                  </a:extLst>
                </a:gridCol>
                <a:gridCol w="1743089">
                  <a:extLst>
                    <a:ext uri="{9D8B030D-6E8A-4147-A177-3AD203B41FA5}">
                      <a16:colId xmlns:a16="http://schemas.microsoft.com/office/drawing/2014/main" val="1040357415"/>
                    </a:ext>
                  </a:extLst>
                </a:gridCol>
                <a:gridCol w="1743089">
                  <a:extLst>
                    <a:ext uri="{9D8B030D-6E8A-4147-A177-3AD203B41FA5}">
                      <a16:colId xmlns:a16="http://schemas.microsoft.com/office/drawing/2014/main" val="2636203876"/>
                    </a:ext>
                  </a:extLst>
                </a:gridCol>
              </a:tblGrid>
              <a:tr h="541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</a:rPr>
                        <a:t>предмет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Количество уч-ся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Средняя отметка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Успеваемость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Качество 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2614464682"/>
                  </a:ext>
                </a:extLst>
              </a:tr>
              <a:tr h="541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96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3,93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98,96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64,58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2300807953"/>
                  </a:ext>
                </a:extLst>
              </a:tr>
              <a:tr h="270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3,14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79,8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28,28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695466937"/>
                  </a:ext>
                </a:extLst>
              </a:tr>
              <a:tr h="270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2893577760"/>
                  </a:ext>
                </a:extLst>
              </a:tr>
              <a:tr h="270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Химия 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2983361966"/>
                  </a:ext>
                </a:extLst>
              </a:tr>
              <a:tr h="541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Информатика и ИКТ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3,22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92,68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26,83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3459211340"/>
                  </a:ext>
                </a:extLst>
              </a:tr>
              <a:tr h="270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3,54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46,43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2026274859"/>
                  </a:ext>
                </a:extLst>
              </a:tr>
              <a:tr h="270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63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3,78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95,24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68,25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3905008911"/>
                  </a:ext>
                </a:extLst>
              </a:tr>
              <a:tr h="270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Английский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9953881"/>
                  </a:ext>
                </a:extLst>
              </a:tr>
              <a:tr h="541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2,97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81,36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15,25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1223456534"/>
                  </a:ext>
                </a:extLst>
              </a:tr>
              <a:tr h="270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Литература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1466800163"/>
                  </a:ext>
                </a:extLst>
              </a:tr>
              <a:tr h="541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Русский язык (ГВЭ)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3,78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66,67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2695146920"/>
                  </a:ext>
                </a:extLst>
              </a:tr>
              <a:tr h="270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3,11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</a:rPr>
                        <a:t>66,67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44,44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18" marR="66218" marT="0" marB="0"/>
                </a:tc>
                <a:extLst>
                  <a:ext uri="{0D108BD9-81ED-4DB2-BD59-A6C34878D82A}">
                    <a16:rowId xmlns:a16="http://schemas.microsoft.com/office/drawing/2014/main" val="2651986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2284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Обучение детей с ОВЗ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 </a:t>
            </a:r>
            <a:r>
              <a:rPr lang="ru-RU" dirty="0" smtClean="0"/>
              <a:t>2022-2023 </a:t>
            </a:r>
            <a:r>
              <a:rPr lang="ru-RU" dirty="0"/>
              <a:t>учебном году организовано обучение </a:t>
            </a:r>
            <a:r>
              <a:rPr lang="ru-RU" dirty="0" smtClean="0"/>
              <a:t>171 </a:t>
            </a:r>
            <a:r>
              <a:rPr lang="ru-RU" dirty="0"/>
              <a:t>учащихся </a:t>
            </a:r>
            <a:r>
              <a:rPr lang="ru-RU" b="1" dirty="0"/>
              <a:t>с ограниченными возможностями здоровья, </a:t>
            </a:r>
            <a:r>
              <a:rPr lang="ru-RU" dirty="0"/>
              <a:t>это меньше на </a:t>
            </a:r>
            <a:r>
              <a:rPr lang="ru-RU" dirty="0" smtClean="0"/>
              <a:t>13 </a:t>
            </a:r>
            <a:r>
              <a:rPr lang="ru-RU" dirty="0"/>
              <a:t>человек, чем в прошлом учебном году.</a:t>
            </a:r>
          </a:p>
          <a:p>
            <a:r>
              <a:rPr lang="ru-RU" dirty="0" smtClean="0"/>
              <a:t>141 </a:t>
            </a:r>
            <a:r>
              <a:rPr lang="ru-RU" dirty="0"/>
              <a:t>ребенок с ОВЗ обучается инклюзивно, </a:t>
            </a:r>
            <a:r>
              <a:rPr lang="ru-RU" dirty="0" smtClean="0"/>
              <a:t>30 </a:t>
            </a:r>
            <a:r>
              <a:rPr lang="ru-RU" dirty="0"/>
              <a:t>– индивидуально на дому. </a:t>
            </a:r>
          </a:p>
          <a:p>
            <a:r>
              <a:rPr lang="ru-RU" dirty="0" smtClean="0"/>
              <a:t>127 детей </a:t>
            </a:r>
            <a:r>
              <a:rPr lang="ru-RU" dirty="0"/>
              <a:t>обучаются по адаптированной основной образовательной программе (далее – АООП) для детей с задержкой психического развития; </a:t>
            </a:r>
            <a:r>
              <a:rPr lang="ru-RU" dirty="0" smtClean="0"/>
              <a:t>38  </a:t>
            </a:r>
            <a:r>
              <a:rPr lang="ru-RU" dirty="0"/>
              <a:t>- по АООП для детей с легкой умственной </a:t>
            </a:r>
            <a:r>
              <a:rPr lang="ru-RU" dirty="0" smtClean="0"/>
              <a:t>отсталостью; </a:t>
            </a:r>
            <a:r>
              <a:rPr lang="ru-RU" dirty="0"/>
              <a:t>3</a:t>
            </a:r>
            <a:r>
              <a:rPr lang="ru-RU" dirty="0" smtClean="0"/>
              <a:t> – по АООП для детей </a:t>
            </a:r>
            <a:r>
              <a:rPr lang="ru-RU" dirty="0"/>
              <a:t>с нарушением опорно-двигательного аппарата; 2 - по АООП для детей с расстройствами аутистического </a:t>
            </a:r>
            <a:r>
              <a:rPr lang="ru-RU" dirty="0" smtClean="0"/>
              <a:t>спектра, 1 слабослышащий. </a:t>
            </a:r>
            <a:endParaRPr lang="ru-RU" dirty="0"/>
          </a:p>
          <a:p>
            <a:r>
              <a:rPr lang="ru-RU" dirty="0" smtClean="0"/>
              <a:t>61 </a:t>
            </a:r>
            <a:r>
              <a:rPr lang="ru-RU" dirty="0"/>
              <a:t>учащихся 1-4 классов обучаются в соответствии с ФГОС ОВЗ, УО.</a:t>
            </a:r>
          </a:p>
          <a:p>
            <a:r>
              <a:rPr lang="ru-RU" dirty="0"/>
              <a:t>В районе функционирует территориальная психолого-медико-педагогическая комиссия.  В </a:t>
            </a:r>
            <a:r>
              <a:rPr lang="ru-RU" dirty="0" smtClean="0"/>
              <a:t>2023 </a:t>
            </a:r>
            <a:r>
              <a:rPr lang="ru-RU" dirty="0"/>
              <a:t>году было обследовано 51 </a:t>
            </a:r>
            <a:r>
              <a:rPr lang="ru-RU" dirty="0" smtClean="0"/>
              <a:t>ребенок, как и  </a:t>
            </a:r>
            <a:r>
              <a:rPr lang="ru-RU" dirty="0"/>
              <a:t>в </a:t>
            </a:r>
            <a:r>
              <a:rPr lang="ru-RU" dirty="0" smtClean="0"/>
              <a:t>2022 </a:t>
            </a:r>
            <a:r>
              <a:rPr lang="ru-RU" dirty="0"/>
              <a:t>году. </a:t>
            </a:r>
          </a:p>
        </p:txBody>
      </p:sp>
    </p:spTree>
    <p:extLst>
      <p:ext uri="{BB962C8B-B14F-4D97-AF65-F5344CB8AC3E}">
        <p14:creationId xmlns:p14="http://schemas.microsoft.com/office/powerpoint/2010/main" val="20102406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Кадровый состав системы образования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Всего в системе образования трудятся </a:t>
            </a:r>
            <a:r>
              <a:rPr lang="ru-RU" dirty="0" smtClean="0"/>
              <a:t>272(309) </a:t>
            </a:r>
            <a:r>
              <a:rPr lang="ru-RU" dirty="0"/>
              <a:t>педагогических </a:t>
            </a:r>
            <a:r>
              <a:rPr lang="ru-RU" dirty="0" smtClean="0"/>
              <a:t>работника, </a:t>
            </a:r>
            <a:r>
              <a:rPr lang="ru-RU" dirty="0"/>
              <a:t>из них:</a:t>
            </a:r>
          </a:p>
          <a:p>
            <a:r>
              <a:rPr lang="ru-RU" dirty="0"/>
              <a:t>В школах </a:t>
            </a:r>
            <a:r>
              <a:rPr lang="ru-RU" dirty="0" smtClean="0"/>
              <a:t>– 154(167);</a:t>
            </a:r>
            <a:endParaRPr lang="ru-RU" dirty="0"/>
          </a:p>
          <a:p>
            <a:r>
              <a:rPr lang="ru-RU" dirty="0"/>
              <a:t>В дошкольном образовании – </a:t>
            </a:r>
            <a:r>
              <a:rPr lang="ru-RU" dirty="0" smtClean="0"/>
              <a:t>34(34);</a:t>
            </a:r>
            <a:endParaRPr lang="ru-RU" dirty="0"/>
          </a:p>
          <a:p>
            <a:r>
              <a:rPr lang="ru-RU" dirty="0"/>
              <a:t>Руководящие работники – 10.</a:t>
            </a:r>
          </a:p>
        </p:txBody>
      </p:sp>
    </p:spTree>
    <p:extLst>
      <p:ext uri="{BB962C8B-B14F-4D97-AF65-F5344CB8AC3E}">
        <p14:creationId xmlns:p14="http://schemas.microsoft.com/office/powerpoint/2010/main" val="3972333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 аттестации за </a:t>
            </a:r>
            <a:r>
              <a:rPr lang="ru-RU" dirty="0" smtClean="0"/>
              <a:t>2022-2023 </a:t>
            </a:r>
            <a:r>
              <a:rPr lang="ru-RU" dirty="0"/>
              <a:t>учебный 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52752900"/>
              </p:ext>
            </p:extLst>
          </p:nvPr>
        </p:nvGraphicFramePr>
        <p:xfrm>
          <a:off x="457200" y="1600206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31787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Меры социальной поддержки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06029848"/>
              </p:ext>
            </p:extLst>
          </p:nvPr>
        </p:nvGraphicFramePr>
        <p:xfrm>
          <a:off x="251519" y="1628800"/>
          <a:ext cx="8424936" cy="5290826"/>
        </p:xfrm>
        <a:graphic>
          <a:graphicData uri="http://schemas.openxmlformats.org/drawingml/2006/table">
            <a:tbl>
              <a:tblPr firstRow="1" firstCol="1" bandRow="1"/>
              <a:tblGrid>
                <a:gridCol w="1944217">
                  <a:extLst>
                    <a:ext uri="{9D8B030D-6E8A-4147-A177-3AD203B41FA5}">
                      <a16:colId xmlns:a16="http://schemas.microsoft.com/office/drawing/2014/main" val="1671694279"/>
                    </a:ext>
                  </a:extLst>
                </a:gridCol>
                <a:gridCol w="863715">
                  <a:extLst>
                    <a:ext uri="{9D8B030D-6E8A-4147-A177-3AD203B41FA5}">
                      <a16:colId xmlns:a16="http://schemas.microsoft.com/office/drawing/2014/main" val="1381338725"/>
                    </a:ext>
                  </a:extLst>
                </a:gridCol>
                <a:gridCol w="1728573">
                  <a:extLst>
                    <a:ext uri="{9D8B030D-6E8A-4147-A177-3AD203B41FA5}">
                      <a16:colId xmlns:a16="http://schemas.microsoft.com/office/drawing/2014/main" val="188578786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0946545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174673820"/>
                    </a:ext>
                  </a:extLst>
                </a:gridCol>
                <a:gridCol w="1080119">
                  <a:extLst>
                    <a:ext uri="{9D8B030D-6E8A-4147-A177-3AD203B41FA5}">
                      <a16:colId xmlns:a16="http://schemas.microsoft.com/office/drawing/2014/main" val="1244897518"/>
                    </a:ext>
                  </a:extLst>
                </a:gridCol>
              </a:tblGrid>
              <a:tr h="25832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2022-2023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104219"/>
                  </a:ext>
                </a:extLst>
              </a:tr>
              <a:tr h="7749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Перечень мер социальной поддержки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Общий объем затрат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Перечень мер социальной поддержки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Общий объем затрат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Перечень мер социальной поддержки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Общий объем затрат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158766"/>
                  </a:ext>
                </a:extLst>
              </a:tr>
              <a:tr h="516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404,2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293,3 (493,3)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9585987"/>
                  </a:ext>
                </a:extLst>
              </a:tr>
              <a:tr h="516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Аренда жилья педагогам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6070727"/>
                  </a:ext>
                </a:extLst>
              </a:tr>
              <a:tr h="373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Подвоз педагогов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150,4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171,7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2637676"/>
                  </a:ext>
                </a:extLst>
              </a:tr>
              <a:tr h="516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Подъемные молодым специалистам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0(200)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231344"/>
                  </a:ext>
                </a:extLst>
              </a:tr>
              <a:tr h="7749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Курсы переподготовки педагогов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3614563"/>
                  </a:ext>
                </a:extLst>
              </a:tr>
              <a:tr h="373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Целевые стипендии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144,0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4648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1723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Воспитательная работа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Дополнительное образование детей – одно из направлений системы образования района. Досуговую деятельность школьников района осуществляют школы района через кружки, спортивные секции, объединения по интересам, </a:t>
            </a:r>
            <a:r>
              <a:rPr lang="ru-RU" dirty="0" err="1"/>
              <a:t>Шелаболихинский</a:t>
            </a:r>
            <a:r>
              <a:rPr lang="ru-RU" dirty="0"/>
              <a:t> центр детского творчества и </a:t>
            </a:r>
            <a:r>
              <a:rPr lang="ru-RU" dirty="0" err="1"/>
              <a:t>Шелаболихинская</a:t>
            </a:r>
            <a:r>
              <a:rPr lang="ru-RU" dirty="0"/>
              <a:t> детско-юношеская спортивная школа, сельские досуговые центры, </a:t>
            </a:r>
            <a:r>
              <a:rPr lang="ru-RU" dirty="0" err="1"/>
              <a:t>Шелаболихинская</a:t>
            </a:r>
            <a:r>
              <a:rPr lang="ru-RU" dirty="0"/>
              <a:t> и </a:t>
            </a:r>
            <a:r>
              <a:rPr lang="ru-RU" dirty="0" err="1"/>
              <a:t>Крутишинская</a:t>
            </a:r>
            <a:r>
              <a:rPr lang="ru-RU" dirty="0"/>
              <a:t> школы искусств. В рамках организации летнего отдыха детей в районе </a:t>
            </a:r>
            <a:r>
              <a:rPr lang="ru-RU" dirty="0" smtClean="0"/>
              <a:t>работал </a:t>
            </a:r>
            <a:r>
              <a:rPr lang="ru-RU" dirty="0"/>
              <a:t>1</a:t>
            </a:r>
            <a:r>
              <a:rPr lang="ru-RU" dirty="0" smtClean="0"/>
              <a:t> </a:t>
            </a:r>
            <a:r>
              <a:rPr lang="ru-RU" dirty="0"/>
              <a:t>лагерей с дневным пребыванием детей и </a:t>
            </a:r>
            <a:r>
              <a:rPr lang="ru-RU" dirty="0" smtClean="0"/>
              <a:t>12 </a:t>
            </a:r>
            <a:r>
              <a:rPr lang="ru-RU" dirty="0"/>
              <a:t>профильных смен.</a:t>
            </a:r>
          </a:p>
        </p:txBody>
      </p:sp>
    </p:spTree>
    <p:extLst>
      <p:ext uri="{BB962C8B-B14F-4D97-AF65-F5344CB8AC3E}">
        <p14:creationId xmlns:p14="http://schemas.microsoft.com/office/powerpoint/2010/main" val="17740519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Воспитательная работа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На организацию летнего отдыха и оздоровления детей выделено:</a:t>
            </a:r>
          </a:p>
          <a:p>
            <a:r>
              <a:rPr lang="ru-RU" dirty="0"/>
              <a:t>Для организации работы  ДОЛ – </a:t>
            </a:r>
            <a:r>
              <a:rPr lang="ru-RU" dirty="0" smtClean="0"/>
              <a:t>100 980 руб</a:t>
            </a:r>
            <a:r>
              <a:rPr lang="ru-RU" dirty="0"/>
              <a:t>.</a:t>
            </a:r>
          </a:p>
          <a:p>
            <a:r>
              <a:rPr lang="ru-RU" dirty="0"/>
              <a:t>Для организации работы профильных смен – </a:t>
            </a:r>
            <a:r>
              <a:rPr lang="ru-RU" dirty="0" smtClean="0"/>
              <a:t>49 000 руб</a:t>
            </a:r>
            <a:r>
              <a:rPr lang="ru-RU" dirty="0"/>
              <a:t>.</a:t>
            </a:r>
          </a:p>
          <a:p>
            <a:r>
              <a:rPr lang="ru-RU" dirty="0"/>
              <a:t>Для трудоустройства старшеклассников – </a:t>
            </a:r>
            <a:r>
              <a:rPr lang="ru-RU" dirty="0" smtClean="0"/>
              <a:t>100 000 рублей, 75 000 из которых были затрачены на оплату труда несовершеннолетних, трудоустроенных в летний период в ОУ района.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31267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Летний отдых и оздоровление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Были организованы краткосрочные профильные смены на базе ЦДТ для 161 ребенка из сел района;</a:t>
            </a:r>
          </a:p>
          <a:p>
            <a:r>
              <a:rPr lang="ru-RU" dirty="0" smtClean="0"/>
              <a:t>Проведен туристический слет;</a:t>
            </a:r>
          </a:p>
          <a:p>
            <a:r>
              <a:rPr lang="ru-RU" dirty="0" smtClean="0"/>
              <a:t>Порядка 60 детей посетили «День сибирского поля»</a:t>
            </a:r>
          </a:p>
          <a:p>
            <a:r>
              <a:rPr lang="ru-RU" dirty="0" smtClean="0"/>
              <a:t>В ЗОЛ оздоровились около 30 школьников района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78019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спорт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Воспитанники </a:t>
            </a:r>
            <a:r>
              <a:rPr lang="ru-RU" dirty="0" err="1"/>
              <a:t>Шелаболихинской</a:t>
            </a:r>
            <a:r>
              <a:rPr lang="ru-RU" dirty="0"/>
              <a:t> ДЮСШ активно участвуют в зональных и краевых соревнованиях и занимают призовые места. Ежегодно ДЮСШ становится организатором районной спартакиады школьников. Проводятся состязания по мини-футболу, баскетболу, шахматам, настольному теннису, легкой атлетике, лыжным гонкам, волейболу, русской лапте, </a:t>
            </a:r>
            <a:r>
              <a:rPr lang="ru-RU" dirty="0" err="1"/>
              <a:t>полиатлону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1495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Охрана прав детства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За прошедший </a:t>
            </a:r>
            <a:r>
              <a:rPr lang="ru-RU" dirty="0" smtClean="0"/>
              <a:t>2022-2023 </a:t>
            </a:r>
            <a:r>
              <a:rPr lang="ru-RU" dirty="0"/>
              <a:t>учебный год, выявлено </a:t>
            </a:r>
            <a:r>
              <a:rPr lang="ru-RU" dirty="0" smtClean="0"/>
              <a:t>6 </a:t>
            </a:r>
            <a:r>
              <a:rPr lang="ru-RU" dirty="0"/>
              <a:t>несовершеннолетних,  оставшихся без попечения родителей. </a:t>
            </a:r>
            <a:r>
              <a:rPr lang="ru-RU" dirty="0" smtClean="0"/>
              <a:t>Все они получили статус социальных сирот, </a:t>
            </a:r>
            <a:r>
              <a:rPr lang="ru-RU" dirty="0"/>
              <a:t>родители которых лишены родительских прав. 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/>
              <a:t>истекший период времени отработано </a:t>
            </a:r>
            <a:r>
              <a:rPr lang="ru-RU" dirty="0" smtClean="0"/>
              <a:t>28 </a:t>
            </a:r>
            <a:r>
              <a:rPr lang="ru-RU" dirty="0"/>
              <a:t>сигналов о возможном неблагополучии в семьях, где воспитываются 62 ребенка, все сигналы отработаны своевременно. Поступающие сигналы могут исходить как от субъектов системы профилактики </a:t>
            </a:r>
            <a:r>
              <a:rPr lang="ru-RU" dirty="0" smtClean="0"/>
              <a:t>(4 </a:t>
            </a:r>
            <a:r>
              <a:rPr lang="ru-RU" dirty="0"/>
              <a:t>из образовательных организаций, </a:t>
            </a:r>
            <a:r>
              <a:rPr lang="ru-RU" dirty="0" smtClean="0"/>
              <a:t>6 </a:t>
            </a:r>
            <a:r>
              <a:rPr lang="ru-RU" dirty="0"/>
              <a:t>из медицинский организаций, </a:t>
            </a:r>
            <a:r>
              <a:rPr lang="ru-RU" dirty="0" smtClean="0"/>
              <a:t>от </a:t>
            </a:r>
            <a:r>
              <a:rPr lang="ru-RU" dirty="0"/>
              <a:t>граждан </a:t>
            </a:r>
            <a:r>
              <a:rPr lang="ru-RU" dirty="0" smtClean="0"/>
              <a:t>18).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78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Дошкольное образование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На территории района проживает </a:t>
            </a:r>
            <a:r>
              <a:rPr lang="ru-RU" dirty="0" smtClean="0"/>
              <a:t>около 600 детей (937 по данным статистики) в </a:t>
            </a:r>
            <a:r>
              <a:rPr lang="ru-RU" dirty="0"/>
              <a:t>возрасте от 0 до 7 лет.</a:t>
            </a:r>
          </a:p>
          <a:p>
            <a:r>
              <a:rPr lang="ru-RU" dirty="0"/>
              <a:t>Услугами ДО охвачено </a:t>
            </a:r>
            <a:r>
              <a:rPr lang="ru-RU" dirty="0" smtClean="0"/>
              <a:t>340 </a:t>
            </a:r>
            <a:r>
              <a:rPr lang="ru-RU" dirty="0"/>
              <a:t>(</a:t>
            </a:r>
            <a:r>
              <a:rPr lang="ru-RU" dirty="0" smtClean="0"/>
              <a:t>362) детей </a:t>
            </a:r>
            <a:r>
              <a:rPr lang="ru-RU" dirty="0"/>
              <a:t>в возрасте от 1,5 до 7 лет</a:t>
            </a:r>
          </a:p>
          <a:p>
            <a:r>
              <a:rPr lang="ru-RU" dirty="0"/>
              <a:t>В единой электронной очереди зарегистрировано </a:t>
            </a:r>
            <a:r>
              <a:rPr lang="ru-RU" dirty="0" smtClean="0"/>
              <a:t>42 (45) заявления, все они обеспечены местами в ДОУ</a:t>
            </a:r>
            <a:endParaRPr lang="ru-RU" dirty="0"/>
          </a:p>
          <a:p>
            <a:endParaRPr lang="ru-RU" dirty="0"/>
          </a:p>
          <a:p>
            <a:r>
              <a:rPr lang="ru-RU" dirty="0"/>
              <a:t>По прежнему открытым остается вопрос обучения неорганизованных детей. ГКП </a:t>
            </a:r>
            <a:r>
              <a:rPr lang="ru-RU" dirty="0" smtClean="0"/>
              <a:t>функционируют в </a:t>
            </a:r>
            <a:r>
              <a:rPr lang="ru-RU" dirty="0" err="1" smtClean="0"/>
              <a:t>Инской</a:t>
            </a:r>
            <a:r>
              <a:rPr lang="ru-RU" dirty="0" smtClean="0"/>
              <a:t> школе открыт вопрос об открытии в </a:t>
            </a:r>
            <a:r>
              <a:rPr lang="ru-RU" dirty="0" err="1" smtClean="0"/>
              <a:t>Кучукской</a:t>
            </a:r>
            <a:r>
              <a:rPr lang="ru-RU" dirty="0" smtClean="0"/>
              <a:t> школе.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494357180"/>
              </p:ext>
            </p:extLst>
          </p:nvPr>
        </p:nvGraphicFramePr>
        <p:xfrm>
          <a:off x="4270375" y="1600200"/>
          <a:ext cx="3657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30968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73967472"/>
              </p:ext>
            </p:extLst>
          </p:nvPr>
        </p:nvGraphicFramePr>
        <p:xfrm>
          <a:off x="251519" y="1417637"/>
          <a:ext cx="8496944" cy="5107710"/>
        </p:xfrm>
        <a:graphic>
          <a:graphicData uri="http://schemas.openxmlformats.org/drawingml/2006/table">
            <a:tbl>
              <a:tblPr firstRow="1" firstCol="1" bandRow="1"/>
              <a:tblGrid>
                <a:gridCol w="935549">
                  <a:extLst>
                    <a:ext uri="{9D8B030D-6E8A-4147-A177-3AD203B41FA5}">
                      <a16:colId xmlns:a16="http://schemas.microsoft.com/office/drawing/2014/main" val="2869426824"/>
                    </a:ext>
                  </a:extLst>
                </a:gridCol>
                <a:gridCol w="840155">
                  <a:extLst>
                    <a:ext uri="{9D8B030D-6E8A-4147-A177-3AD203B41FA5}">
                      <a16:colId xmlns:a16="http://schemas.microsoft.com/office/drawing/2014/main" val="3469869726"/>
                    </a:ext>
                  </a:extLst>
                </a:gridCol>
                <a:gridCol w="840155">
                  <a:extLst>
                    <a:ext uri="{9D8B030D-6E8A-4147-A177-3AD203B41FA5}">
                      <a16:colId xmlns:a16="http://schemas.microsoft.com/office/drawing/2014/main" val="4165289702"/>
                    </a:ext>
                  </a:extLst>
                </a:gridCol>
                <a:gridCol w="840155">
                  <a:extLst>
                    <a:ext uri="{9D8B030D-6E8A-4147-A177-3AD203B41FA5}">
                      <a16:colId xmlns:a16="http://schemas.microsoft.com/office/drawing/2014/main" val="3456854704"/>
                    </a:ext>
                  </a:extLst>
                </a:gridCol>
                <a:gridCol w="840155">
                  <a:extLst>
                    <a:ext uri="{9D8B030D-6E8A-4147-A177-3AD203B41FA5}">
                      <a16:colId xmlns:a16="http://schemas.microsoft.com/office/drawing/2014/main" val="3886437423"/>
                    </a:ext>
                  </a:extLst>
                </a:gridCol>
                <a:gridCol w="840155">
                  <a:extLst>
                    <a:ext uri="{9D8B030D-6E8A-4147-A177-3AD203B41FA5}">
                      <a16:colId xmlns:a16="http://schemas.microsoft.com/office/drawing/2014/main" val="2858008231"/>
                    </a:ext>
                  </a:extLst>
                </a:gridCol>
                <a:gridCol w="840155">
                  <a:extLst>
                    <a:ext uri="{9D8B030D-6E8A-4147-A177-3AD203B41FA5}">
                      <a16:colId xmlns:a16="http://schemas.microsoft.com/office/drawing/2014/main" val="1370250307"/>
                    </a:ext>
                  </a:extLst>
                </a:gridCol>
                <a:gridCol w="840155">
                  <a:extLst>
                    <a:ext uri="{9D8B030D-6E8A-4147-A177-3AD203B41FA5}">
                      <a16:colId xmlns:a16="http://schemas.microsoft.com/office/drawing/2014/main" val="3576084016"/>
                    </a:ext>
                  </a:extLst>
                </a:gridCol>
                <a:gridCol w="840155">
                  <a:extLst>
                    <a:ext uri="{9D8B030D-6E8A-4147-A177-3AD203B41FA5}">
                      <a16:colId xmlns:a16="http://schemas.microsoft.com/office/drawing/2014/main" val="145642619"/>
                    </a:ext>
                  </a:extLst>
                </a:gridCol>
                <a:gridCol w="840155">
                  <a:extLst>
                    <a:ext uri="{9D8B030D-6E8A-4147-A177-3AD203B41FA5}">
                      <a16:colId xmlns:a16="http://schemas.microsoft.com/office/drawing/2014/main" val="1955428860"/>
                    </a:ext>
                  </a:extLst>
                </a:gridCol>
              </a:tblGrid>
              <a:tr h="21142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населенного пункта 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2020-2021 (по состоянию на 01.07.2021)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2021-2022 (По состоянию на 01.08.2022)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2022-2023 (По состоянию на 31.07.2023) 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489601"/>
                  </a:ext>
                </a:extLst>
              </a:tr>
              <a:tr h="1268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семей, состоящих на учете в КДН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них детей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семей, состоящих на учете более 3-х лет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семей, состоящих на учете в КДН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них детей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семей, состоящих на учете более 3-х лет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семей, состоящих на учете в КДН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них детей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семей, состоящих на учете более 3-х лет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696531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ВСЕГО: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7839356"/>
                  </a:ext>
                </a:extLst>
              </a:tr>
              <a:tr h="422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Новообинцево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2348047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Шелаболиха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208699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Кучук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339276"/>
                  </a:ext>
                </a:extLst>
              </a:tr>
              <a:tr h="2450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Батурово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7600142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Ильинка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9666422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Омутское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79064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Селезнево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446734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Киприно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309642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Крутишка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8055425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Подгорный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2262181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Чайкино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900907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Верх-Кучук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0744518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Ивановка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4211859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Макарово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6240756"/>
                  </a:ext>
                </a:extLst>
              </a:tr>
              <a:tr h="21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Иня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4545" marR="545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907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35350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Создание условий для обучения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Основные направления:</a:t>
            </a:r>
          </a:p>
          <a:p>
            <a:r>
              <a:rPr lang="ru-RU" dirty="0"/>
              <a:t>Косметический ремонт – </a:t>
            </a:r>
          </a:p>
          <a:p>
            <a:r>
              <a:rPr lang="ru-RU" dirty="0"/>
              <a:t>Устранение предписаний </a:t>
            </a:r>
            <a:r>
              <a:rPr lang="ru-RU" dirty="0" err="1"/>
              <a:t>Роспотребнадзора</a:t>
            </a:r>
            <a:r>
              <a:rPr lang="ru-RU" dirty="0"/>
              <a:t> –</a:t>
            </a:r>
          </a:p>
          <a:p>
            <a:r>
              <a:rPr lang="ru-RU" dirty="0"/>
              <a:t>Участие в программах КАИП – </a:t>
            </a:r>
          </a:p>
          <a:p>
            <a:r>
              <a:rPr lang="ru-RU" dirty="0"/>
              <a:t>Всего в рамках подготовки к новому учебному году освоено </a:t>
            </a:r>
            <a:r>
              <a:rPr lang="ru-RU" dirty="0" smtClean="0"/>
              <a:t>1 990 635,18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4260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Создание условий для обучения (КАИП)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1. «</a:t>
            </a:r>
            <a:r>
              <a:rPr lang="ru-RU" dirty="0" err="1"/>
              <a:t>Шелаболихинский</a:t>
            </a:r>
            <a:r>
              <a:rPr lang="ru-RU" dirty="0"/>
              <a:t> район, с. Ильинка, выборочный капитальный ремонт здания филиала МБОУ «</a:t>
            </a:r>
            <a:r>
              <a:rPr lang="ru-RU" dirty="0" err="1"/>
              <a:t>Кучукская</a:t>
            </a:r>
            <a:r>
              <a:rPr lang="ru-RU" dirty="0"/>
              <a:t> СОШ» «Ильинская средняя общеобразовательная школа», освоено 3106,1 тыс</a:t>
            </a:r>
            <a:r>
              <a:rPr lang="ru-RU" b="1" dirty="0"/>
              <a:t>.</a:t>
            </a:r>
            <a:r>
              <a:rPr lang="ru-RU" dirty="0"/>
              <a:t> руб.;</a:t>
            </a:r>
          </a:p>
          <a:p>
            <a:r>
              <a:rPr lang="ru-RU" dirty="0"/>
              <a:t>2. «</a:t>
            </a:r>
            <a:r>
              <a:rPr lang="ru-RU" dirty="0" err="1"/>
              <a:t>Шелаболихинский</a:t>
            </a:r>
            <a:r>
              <a:rPr lang="ru-RU" dirty="0"/>
              <a:t> район, с. </a:t>
            </a:r>
            <a:r>
              <a:rPr lang="ru-RU" dirty="0" err="1"/>
              <a:t>Омутское</a:t>
            </a:r>
            <a:r>
              <a:rPr lang="ru-RU" dirty="0"/>
              <a:t>, выборочный капитальный ремонт здания филиала МБОУ «</a:t>
            </a:r>
            <a:r>
              <a:rPr lang="ru-RU" dirty="0" err="1"/>
              <a:t>Кипринская</a:t>
            </a:r>
            <a:r>
              <a:rPr lang="ru-RU" dirty="0"/>
              <a:t> СОШ» «</a:t>
            </a:r>
            <a:r>
              <a:rPr lang="ru-RU" dirty="0" err="1"/>
              <a:t>Омутская</a:t>
            </a:r>
            <a:r>
              <a:rPr lang="ru-RU" dirty="0"/>
              <a:t> средняя общеобразовательная школа», освоено 2628,1 тыс. руб.;</a:t>
            </a:r>
          </a:p>
          <a:p>
            <a:r>
              <a:rPr lang="ru-RU" dirty="0"/>
              <a:t>3. «</a:t>
            </a:r>
            <a:r>
              <a:rPr lang="ru-RU" dirty="0" err="1"/>
              <a:t>Шелаболихинский</a:t>
            </a:r>
            <a:r>
              <a:rPr lang="ru-RU" dirty="0"/>
              <a:t> район, с. Селезнево, выборочный капитальный ремонт здания филиала МБОУ «</a:t>
            </a:r>
            <a:r>
              <a:rPr lang="ru-RU" dirty="0" err="1"/>
              <a:t>Кипринская</a:t>
            </a:r>
            <a:r>
              <a:rPr lang="ru-RU" dirty="0"/>
              <a:t> СОШ» «</a:t>
            </a:r>
            <a:r>
              <a:rPr lang="ru-RU" dirty="0" err="1"/>
              <a:t>Селезневская</a:t>
            </a:r>
            <a:r>
              <a:rPr lang="ru-RU" dirty="0"/>
              <a:t> средняя общеобразовательная школа», освоено 2323,2 тыс. руб.;</a:t>
            </a:r>
          </a:p>
          <a:p>
            <a:r>
              <a:rPr lang="ru-RU" dirty="0"/>
              <a:t>4. Капитальный ремонт </a:t>
            </a:r>
            <a:r>
              <a:rPr lang="ru-RU" dirty="0" err="1"/>
              <a:t>отмостки</a:t>
            </a:r>
            <a:r>
              <a:rPr lang="ru-RU" dirty="0"/>
              <a:t> здания МБОУ «</a:t>
            </a:r>
            <a:r>
              <a:rPr lang="ru-RU" dirty="0" err="1"/>
              <a:t>Шелаболихинская</a:t>
            </a:r>
            <a:r>
              <a:rPr lang="ru-RU" dirty="0"/>
              <a:t> СОШ №1», освоено 589,9 тыс. руб.</a:t>
            </a:r>
          </a:p>
          <a:p>
            <a:r>
              <a:rPr lang="ru-RU" dirty="0"/>
              <a:t>4. Ведется подготовка к капитальному ремонту:</a:t>
            </a:r>
          </a:p>
          <a:p>
            <a:r>
              <a:rPr lang="ru-RU" dirty="0"/>
              <a:t>«</a:t>
            </a:r>
            <a:r>
              <a:rPr lang="ru-RU" dirty="0" err="1"/>
              <a:t>Шелаболихинский</a:t>
            </a:r>
            <a:r>
              <a:rPr lang="ru-RU" dirty="0"/>
              <a:t> район, с. Шелаболиха, капитальный ремонт здания МБДОУ «</a:t>
            </a:r>
            <a:r>
              <a:rPr lang="ru-RU" dirty="0" err="1"/>
              <a:t>Шелаболихинский</a:t>
            </a:r>
            <a:r>
              <a:rPr lang="ru-RU" dirty="0"/>
              <a:t> детский сад «Золотая рыбка», планируется освоить 12412,53 тыс. руб.;</a:t>
            </a:r>
          </a:p>
        </p:txBody>
      </p:sp>
    </p:spTree>
    <p:extLst>
      <p:ext uri="{BB962C8B-B14F-4D97-AF65-F5344CB8AC3E}">
        <p14:creationId xmlns:p14="http://schemas.microsoft.com/office/powerpoint/2010/main" val="87226392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Организация профориентационной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Проведение профориентационного марафона в марте 2023 года;</a:t>
            </a:r>
          </a:p>
          <a:p>
            <a:r>
              <a:rPr lang="ru-RU" dirty="0" smtClean="0"/>
              <a:t>Экскурсии учащихся на сельскохозяйственные предприятия в пределах своего села;</a:t>
            </a:r>
          </a:p>
          <a:p>
            <a:r>
              <a:rPr lang="ru-RU" dirty="0" smtClean="0"/>
              <a:t>Проведение «Дня самоуправления» в школах района;</a:t>
            </a:r>
          </a:p>
          <a:p>
            <a:r>
              <a:rPr lang="ru-RU" dirty="0" smtClean="0"/>
              <a:t>Участие в программе   «Будущие кадры здравоохранения»;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27896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Организация профориентационной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Открытие Психолого-педагогического класса на базе МБОУ «</a:t>
            </a:r>
            <a:r>
              <a:rPr lang="ru-RU" dirty="0" err="1" smtClean="0"/>
              <a:t>Шелаболихинская</a:t>
            </a:r>
            <a:r>
              <a:rPr lang="ru-RU" dirty="0" smtClean="0"/>
              <a:t> СОШ»;</a:t>
            </a:r>
          </a:p>
          <a:p>
            <a:r>
              <a:rPr lang="ru-RU" dirty="0" smtClean="0"/>
              <a:t>Участие в программе «Будущие кадры здравоохранения»;</a:t>
            </a:r>
          </a:p>
          <a:p>
            <a:r>
              <a:rPr lang="ru-RU" dirty="0" smtClean="0"/>
              <a:t>Взаимодействие с Аграрным университетом;</a:t>
            </a:r>
          </a:p>
          <a:p>
            <a:r>
              <a:rPr lang="ru-RU" dirty="0" smtClean="0"/>
              <a:t>Привлечение молодежного парламента района к профориентационной работе.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84058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Развитие международных связей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Обмен опытом организации воспитательной работы с Городом Лидой Республики Беларусь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724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5506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на 2023-2024 учебный год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Контроль за качеством реализации образовательного процесса, его полнотой;</a:t>
            </a:r>
          </a:p>
          <a:p>
            <a:r>
              <a:rPr lang="ru-RU" dirty="0" smtClean="0"/>
              <a:t>Контроль за качеством подготовки к ГИА, ВПР;</a:t>
            </a:r>
          </a:p>
          <a:p>
            <a:r>
              <a:rPr lang="ru-RU" dirty="0" smtClean="0"/>
              <a:t>Увеличение доли педагогов прошедших курсы ПК в АИРО, и других аккредитованных </a:t>
            </a:r>
            <a:r>
              <a:rPr lang="ru-RU" dirty="0" err="1" smtClean="0"/>
              <a:t>Минпросом</a:t>
            </a:r>
            <a:r>
              <a:rPr lang="ru-RU" dirty="0" smtClean="0"/>
              <a:t> организациях, целенаправленный отказ от курсов в различных АНО;</a:t>
            </a:r>
          </a:p>
          <a:p>
            <a:r>
              <a:rPr lang="ru-RU" dirty="0" smtClean="0"/>
              <a:t>Внедрение программы профориентационной работы.</a:t>
            </a:r>
          </a:p>
          <a:p>
            <a:r>
              <a:rPr lang="ru-RU" dirty="0" smtClean="0"/>
              <a:t>Внедрение Социальных сертификатов в </a:t>
            </a:r>
            <a:r>
              <a:rPr lang="ru-RU" smtClean="0"/>
              <a:t>дополнительном образовании.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71749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019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87691303"/>
              </p:ext>
            </p:extLst>
          </p:nvPr>
        </p:nvGraphicFramePr>
        <p:xfrm>
          <a:off x="251519" y="274639"/>
          <a:ext cx="8568952" cy="5786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2088">
                  <a:extLst>
                    <a:ext uri="{9D8B030D-6E8A-4147-A177-3AD203B41FA5}">
                      <a16:colId xmlns:a16="http://schemas.microsoft.com/office/drawing/2014/main" val="1386704693"/>
                    </a:ext>
                  </a:extLst>
                </a:gridCol>
                <a:gridCol w="604045">
                  <a:extLst>
                    <a:ext uri="{9D8B030D-6E8A-4147-A177-3AD203B41FA5}">
                      <a16:colId xmlns:a16="http://schemas.microsoft.com/office/drawing/2014/main" val="915477929"/>
                    </a:ext>
                  </a:extLst>
                </a:gridCol>
                <a:gridCol w="676105">
                  <a:extLst>
                    <a:ext uri="{9D8B030D-6E8A-4147-A177-3AD203B41FA5}">
                      <a16:colId xmlns:a16="http://schemas.microsoft.com/office/drawing/2014/main" val="3675989961"/>
                    </a:ext>
                  </a:extLst>
                </a:gridCol>
                <a:gridCol w="604045">
                  <a:extLst>
                    <a:ext uri="{9D8B030D-6E8A-4147-A177-3AD203B41FA5}">
                      <a16:colId xmlns:a16="http://schemas.microsoft.com/office/drawing/2014/main" val="1300245069"/>
                    </a:ext>
                  </a:extLst>
                </a:gridCol>
                <a:gridCol w="525624">
                  <a:extLst>
                    <a:ext uri="{9D8B030D-6E8A-4147-A177-3AD203B41FA5}">
                      <a16:colId xmlns:a16="http://schemas.microsoft.com/office/drawing/2014/main" val="3977959283"/>
                    </a:ext>
                  </a:extLst>
                </a:gridCol>
                <a:gridCol w="676105">
                  <a:extLst>
                    <a:ext uri="{9D8B030D-6E8A-4147-A177-3AD203B41FA5}">
                      <a16:colId xmlns:a16="http://schemas.microsoft.com/office/drawing/2014/main" val="1929775904"/>
                    </a:ext>
                  </a:extLst>
                </a:gridCol>
                <a:gridCol w="450383">
                  <a:extLst>
                    <a:ext uri="{9D8B030D-6E8A-4147-A177-3AD203B41FA5}">
                      <a16:colId xmlns:a16="http://schemas.microsoft.com/office/drawing/2014/main" val="1494270001"/>
                    </a:ext>
                  </a:extLst>
                </a:gridCol>
                <a:gridCol w="676105">
                  <a:extLst>
                    <a:ext uri="{9D8B030D-6E8A-4147-A177-3AD203B41FA5}">
                      <a16:colId xmlns:a16="http://schemas.microsoft.com/office/drawing/2014/main" val="3041589056"/>
                    </a:ext>
                  </a:extLst>
                </a:gridCol>
                <a:gridCol w="676105">
                  <a:extLst>
                    <a:ext uri="{9D8B030D-6E8A-4147-A177-3AD203B41FA5}">
                      <a16:colId xmlns:a16="http://schemas.microsoft.com/office/drawing/2014/main" val="1113408323"/>
                    </a:ext>
                  </a:extLst>
                </a:gridCol>
                <a:gridCol w="604045">
                  <a:extLst>
                    <a:ext uri="{9D8B030D-6E8A-4147-A177-3AD203B41FA5}">
                      <a16:colId xmlns:a16="http://schemas.microsoft.com/office/drawing/2014/main" val="3519191030"/>
                    </a:ext>
                  </a:extLst>
                </a:gridCol>
                <a:gridCol w="562186">
                  <a:extLst>
                    <a:ext uri="{9D8B030D-6E8A-4147-A177-3AD203B41FA5}">
                      <a16:colId xmlns:a16="http://schemas.microsoft.com/office/drawing/2014/main" val="1339666129"/>
                    </a:ext>
                  </a:extLst>
                </a:gridCol>
                <a:gridCol w="826058">
                  <a:extLst>
                    <a:ext uri="{9D8B030D-6E8A-4147-A177-3AD203B41FA5}">
                      <a16:colId xmlns:a16="http://schemas.microsoft.com/office/drawing/2014/main" val="4119824044"/>
                    </a:ext>
                  </a:extLst>
                </a:gridCol>
                <a:gridCol w="826058">
                  <a:extLst>
                    <a:ext uri="{9D8B030D-6E8A-4147-A177-3AD203B41FA5}">
                      <a16:colId xmlns:a16="http://schemas.microsoft.com/office/drawing/2014/main" val="3051734620"/>
                    </a:ext>
                  </a:extLst>
                </a:gridCol>
              </a:tblGrid>
              <a:tr h="333999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2020-2021 (на 01.09.2020)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2021-2022 (на 01.09.2021)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2022-2023(на 01.09.2022)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040168"/>
                  </a:ext>
                </a:extLst>
              </a:tr>
              <a:tr h="15962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Кол-во детей в возрасте от 0 до 6 лет, проживающих на закрепленной территории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Кол-во воспитанников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Кол-во групп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детей в возрасте от 0 до 6 лет, проживающих на закрепленной территории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Кол-во воспитанников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групп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детей в возрасте от 0 до 6 лет, проживающих на закрепленной территории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воспитанников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групп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extLst>
                  <a:ext uri="{0D108BD9-81ED-4DB2-BD59-A6C34878D82A}">
                    <a16:rowId xmlns:a16="http://schemas.microsoft.com/office/drawing/2014/main" val="2382642248"/>
                  </a:ext>
                </a:extLst>
              </a:tr>
              <a:tr h="12818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 стат. данным на 01.092020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 учету на 20.08.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2020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 стат. данным на 01.09.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2021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 учету на 20.08.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 стат. данным на 01.09.2020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 учету на 20.08.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256894"/>
                  </a:ext>
                </a:extLst>
              </a:tr>
              <a:tr h="667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Детские сады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905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695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398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933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590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365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19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957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586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342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18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extLst>
                  <a:ext uri="{0D108BD9-81ED-4DB2-BD59-A6C34878D82A}">
                    <a16:rowId xmlns:a16="http://schemas.microsoft.com/office/drawing/2014/main" val="404146080"/>
                  </a:ext>
                </a:extLst>
              </a:tr>
              <a:tr h="333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ГКП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*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*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12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*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*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*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*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extLst>
                  <a:ext uri="{0D108BD9-81ED-4DB2-BD59-A6C34878D82A}">
                    <a16:rowId xmlns:a16="http://schemas.microsoft.com/office/drawing/2014/main" val="288899913"/>
                  </a:ext>
                </a:extLst>
              </a:tr>
              <a:tr h="14861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Расхождения данных  -23%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410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22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 Расхождения данных  -36,7%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375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21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Расхождения данных  -38,7%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353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310" marR="54310" marT="0" marB="0"/>
                </a:tc>
                <a:extLst>
                  <a:ext uri="{0D108BD9-81ED-4DB2-BD59-A6C34878D82A}">
                    <a16:rowId xmlns:a16="http://schemas.microsoft.com/office/drawing/2014/main" val="647979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505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49674584"/>
              </p:ext>
            </p:extLst>
          </p:nvPr>
        </p:nvGraphicFramePr>
        <p:xfrm>
          <a:off x="179511" y="274638"/>
          <a:ext cx="8640960" cy="47080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059">
                  <a:extLst>
                    <a:ext uri="{9D8B030D-6E8A-4147-A177-3AD203B41FA5}">
                      <a16:colId xmlns:a16="http://schemas.microsoft.com/office/drawing/2014/main" val="928119024"/>
                    </a:ext>
                  </a:extLst>
                </a:gridCol>
                <a:gridCol w="1093814">
                  <a:extLst>
                    <a:ext uri="{9D8B030D-6E8A-4147-A177-3AD203B41FA5}">
                      <a16:colId xmlns:a16="http://schemas.microsoft.com/office/drawing/2014/main" val="70074947"/>
                    </a:ext>
                  </a:extLst>
                </a:gridCol>
                <a:gridCol w="1376116">
                  <a:extLst>
                    <a:ext uri="{9D8B030D-6E8A-4147-A177-3AD203B41FA5}">
                      <a16:colId xmlns:a16="http://schemas.microsoft.com/office/drawing/2014/main" val="1830773577"/>
                    </a:ext>
                  </a:extLst>
                </a:gridCol>
                <a:gridCol w="1055892">
                  <a:extLst>
                    <a:ext uri="{9D8B030D-6E8A-4147-A177-3AD203B41FA5}">
                      <a16:colId xmlns:a16="http://schemas.microsoft.com/office/drawing/2014/main" val="218017420"/>
                    </a:ext>
                  </a:extLst>
                </a:gridCol>
                <a:gridCol w="1056735">
                  <a:extLst>
                    <a:ext uri="{9D8B030D-6E8A-4147-A177-3AD203B41FA5}">
                      <a16:colId xmlns:a16="http://schemas.microsoft.com/office/drawing/2014/main" val="2244320267"/>
                    </a:ext>
                  </a:extLst>
                </a:gridCol>
                <a:gridCol w="1376116">
                  <a:extLst>
                    <a:ext uri="{9D8B030D-6E8A-4147-A177-3AD203B41FA5}">
                      <a16:colId xmlns:a16="http://schemas.microsoft.com/office/drawing/2014/main" val="2138327758"/>
                    </a:ext>
                  </a:extLst>
                </a:gridCol>
                <a:gridCol w="1311228">
                  <a:extLst>
                    <a:ext uri="{9D8B030D-6E8A-4147-A177-3AD203B41FA5}">
                      <a16:colId xmlns:a16="http://schemas.microsoft.com/office/drawing/2014/main" val="794327861"/>
                    </a:ext>
                  </a:extLst>
                </a:gridCol>
              </a:tblGrid>
              <a:tr h="2074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Наименование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Количество поданных заявлений на зачисление с 01.09.2022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Кол-во воспитанников на 01.09.2022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Выбыло в течение 2022-2023 учебного года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Прибыло в течение 2023-2023 учебного года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Кол-во воспитанников на 31.05.2023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Выбыло в т.ч связи с поступлением в школу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0552869"/>
                  </a:ext>
                </a:extLst>
              </a:tr>
              <a:tr h="122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Детские сады района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353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94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332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87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8299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7786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Дошкольное образование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7584" y="1484784"/>
            <a:ext cx="7467600" cy="487375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Родительская плата за присмотр и уход детей в детском саду на </a:t>
            </a:r>
            <a:r>
              <a:rPr lang="ru-RU" dirty="0" smtClean="0"/>
              <a:t>01.09.2022 года </a:t>
            </a:r>
            <a:r>
              <a:rPr lang="ru-RU" dirty="0"/>
              <a:t>оставалась прежней в размере 1700 рублей, несмотря на резкое повышение цен. </a:t>
            </a:r>
          </a:p>
          <a:p>
            <a:r>
              <a:rPr lang="ru-RU" dirty="0"/>
              <a:t> С 1 ноября </a:t>
            </a:r>
            <a:r>
              <a:rPr lang="ru-RU" dirty="0" smtClean="0"/>
              <a:t>2022 </a:t>
            </a:r>
            <a:r>
              <a:rPr lang="ru-RU" dirty="0"/>
              <a:t>года решением Совета депутатов № 16 от </a:t>
            </a:r>
            <a:r>
              <a:rPr lang="ru-RU" dirty="0" smtClean="0"/>
              <a:t>28.10.2022г</a:t>
            </a:r>
            <a:r>
              <a:rPr lang="ru-RU" dirty="0"/>
              <a:t>. была утверждена сумма дотации из местного бюджета в помощь детским садам в размере 1000 рублей на одного воспитанника.</a:t>
            </a:r>
          </a:p>
          <a:p>
            <a:r>
              <a:rPr lang="ru-RU" dirty="0"/>
              <a:t> С 1 января 2023 года была утверждена сумма родительской платы в размере 2295 </a:t>
            </a:r>
            <a:r>
              <a:rPr lang="ru-RU" dirty="0" smtClean="0"/>
              <a:t>руб. и </a:t>
            </a:r>
            <a:r>
              <a:rPr lang="ru-RU" dirty="0"/>
              <a:t>изменена сумма компенсации затрат на питание в ДОУ из местного бюджета в размере 405 рублей решением Совета депутатов № 46 от 23.12.2022 г. </a:t>
            </a:r>
          </a:p>
        </p:txBody>
      </p:sp>
    </p:spTree>
    <p:extLst>
      <p:ext uri="{BB962C8B-B14F-4D97-AF65-F5344CB8AC3E}">
        <p14:creationId xmlns:p14="http://schemas.microsoft.com/office/powerpoint/2010/main" val="762340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89453818"/>
              </p:ext>
            </p:extLst>
          </p:nvPr>
        </p:nvGraphicFramePr>
        <p:xfrm>
          <a:off x="457200" y="274639"/>
          <a:ext cx="8363271" cy="6250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3015">
                  <a:extLst>
                    <a:ext uri="{9D8B030D-6E8A-4147-A177-3AD203B41FA5}">
                      <a16:colId xmlns:a16="http://schemas.microsoft.com/office/drawing/2014/main" val="1056742445"/>
                    </a:ext>
                  </a:extLst>
                </a:gridCol>
                <a:gridCol w="840254">
                  <a:extLst>
                    <a:ext uri="{9D8B030D-6E8A-4147-A177-3AD203B41FA5}">
                      <a16:colId xmlns:a16="http://schemas.microsoft.com/office/drawing/2014/main" val="4109421100"/>
                    </a:ext>
                  </a:extLst>
                </a:gridCol>
                <a:gridCol w="613339">
                  <a:extLst>
                    <a:ext uri="{9D8B030D-6E8A-4147-A177-3AD203B41FA5}">
                      <a16:colId xmlns:a16="http://schemas.microsoft.com/office/drawing/2014/main" val="4186358013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526454149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3567258874"/>
                    </a:ext>
                  </a:extLst>
                </a:gridCol>
                <a:gridCol w="379621">
                  <a:extLst>
                    <a:ext uri="{9D8B030D-6E8A-4147-A177-3AD203B41FA5}">
                      <a16:colId xmlns:a16="http://schemas.microsoft.com/office/drawing/2014/main" val="226504104"/>
                    </a:ext>
                  </a:extLst>
                </a:gridCol>
                <a:gridCol w="840254">
                  <a:extLst>
                    <a:ext uri="{9D8B030D-6E8A-4147-A177-3AD203B41FA5}">
                      <a16:colId xmlns:a16="http://schemas.microsoft.com/office/drawing/2014/main" val="3233022287"/>
                    </a:ext>
                  </a:extLst>
                </a:gridCol>
                <a:gridCol w="580325">
                  <a:extLst>
                    <a:ext uri="{9D8B030D-6E8A-4147-A177-3AD203B41FA5}">
                      <a16:colId xmlns:a16="http://schemas.microsoft.com/office/drawing/2014/main" val="1954361184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378986607"/>
                    </a:ext>
                  </a:extLst>
                </a:gridCol>
                <a:gridCol w="413899">
                  <a:extLst>
                    <a:ext uri="{9D8B030D-6E8A-4147-A177-3AD203B41FA5}">
                      <a16:colId xmlns:a16="http://schemas.microsoft.com/office/drawing/2014/main" val="1580928345"/>
                    </a:ext>
                  </a:extLst>
                </a:gridCol>
                <a:gridCol w="358776">
                  <a:extLst>
                    <a:ext uri="{9D8B030D-6E8A-4147-A177-3AD203B41FA5}">
                      <a16:colId xmlns:a16="http://schemas.microsoft.com/office/drawing/2014/main" val="932757810"/>
                    </a:ext>
                  </a:extLst>
                </a:gridCol>
                <a:gridCol w="667485">
                  <a:extLst>
                    <a:ext uri="{9D8B030D-6E8A-4147-A177-3AD203B41FA5}">
                      <a16:colId xmlns:a16="http://schemas.microsoft.com/office/drawing/2014/main" val="3713786021"/>
                    </a:ext>
                  </a:extLst>
                </a:gridCol>
                <a:gridCol w="531545">
                  <a:extLst>
                    <a:ext uri="{9D8B030D-6E8A-4147-A177-3AD203B41FA5}">
                      <a16:colId xmlns:a16="http://schemas.microsoft.com/office/drawing/2014/main" val="3298204840"/>
                    </a:ext>
                  </a:extLst>
                </a:gridCol>
                <a:gridCol w="319022">
                  <a:extLst>
                    <a:ext uri="{9D8B030D-6E8A-4147-A177-3AD203B41FA5}">
                      <a16:colId xmlns:a16="http://schemas.microsoft.com/office/drawing/2014/main" val="2674757698"/>
                    </a:ext>
                  </a:extLst>
                </a:gridCol>
                <a:gridCol w="330800">
                  <a:extLst>
                    <a:ext uri="{9D8B030D-6E8A-4147-A177-3AD203B41FA5}">
                      <a16:colId xmlns:a16="http://schemas.microsoft.com/office/drawing/2014/main" val="3787188354"/>
                    </a:ext>
                  </a:extLst>
                </a:gridCol>
                <a:gridCol w="330800">
                  <a:extLst>
                    <a:ext uri="{9D8B030D-6E8A-4147-A177-3AD203B41FA5}">
                      <a16:colId xmlns:a16="http://schemas.microsoft.com/office/drawing/2014/main" val="478539629"/>
                    </a:ext>
                  </a:extLst>
                </a:gridCol>
              </a:tblGrid>
              <a:tr h="379715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Наименование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2020-2021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2021-2022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2022-2023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52054"/>
                  </a:ext>
                </a:extLst>
              </a:tr>
              <a:tr h="157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Размер стоимости за присмотр и уход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Количество родителей, получающих компенсацию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Размер стоимости за присмотр и уход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Количество родителей, получающих компенсацию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Размер стоимости за присмотр и уход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Количество родителей, получающих компенсацию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732280"/>
                  </a:ext>
                </a:extLst>
              </a:tr>
              <a:tr h="7738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20%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50%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70%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20%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50%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70%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Всего 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20%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50%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70%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extLst>
                  <a:ext uri="{0D108BD9-81ED-4DB2-BD59-A6C34878D82A}">
                    <a16:rowId xmlns:a16="http://schemas.microsoft.com/office/drawing/2014/main" val="1633451065"/>
                  </a:ext>
                </a:extLst>
              </a:tr>
              <a:tr h="7741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Родительская плата  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1700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1700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2295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extLst>
                  <a:ext uri="{0D108BD9-81ED-4DB2-BD59-A6C34878D82A}">
                    <a16:rowId xmlns:a16="http://schemas.microsoft.com/office/drawing/2014/main" val="1453548386"/>
                  </a:ext>
                </a:extLst>
              </a:tr>
              <a:tr h="7741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Компенсация 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163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172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69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71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109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68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extLst>
                  <a:ext uri="{0D108BD9-81ED-4DB2-BD59-A6C34878D82A}">
                    <a16:rowId xmlns:a16="http://schemas.microsoft.com/office/drawing/2014/main" val="3781963522"/>
                  </a:ext>
                </a:extLst>
              </a:tr>
              <a:tr h="1974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Возмещение затрат на питание -местный бюджет 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405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30" marR="47330" marT="0" marB="0"/>
                </a:tc>
                <a:extLst>
                  <a:ext uri="{0D108BD9-81ED-4DB2-BD59-A6C34878D82A}">
                    <a16:rowId xmlns:a16="http://schemas.microsoft.com/office/drawing/2014/main" val="1931749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6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Эффективность и качество дошкольного образования. Посещаемость.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11218111"/>
              </p:ext>
            </p:extLst>
          </p:nvPr>
        </p:nvGraphicFramePr>
        <p:xfrm>
          <a:off x="-1" y="1417639"/>
          <a:ext cx="8748465" cy="5845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952">
                  <a:extLst>
                    <a:ext uri="{9D8B030D-6E8A-4147-A177-3AD203B41FA5}">
                      <a16:colId xmlns:a16="http://schemas.microsoft.com/office/drawing/2014/main" val="1204916918"/>
                    </a:ext>
                  </a:extLst>
                </a:gridCol>
                <a:gridCol w="716640">
                  <a:extLst>
                    <a:ext uri="{9D8B030D-6E8A-4147-A177-3AD203B41FA5}">
                      <a16:colId xmlns:a16="http://schemas.microsoft.com/office/drawing/2014/main" val="179846482"/>
                    </a:ext>
                  </a:extLst>
                </a:gridCol>
                <a:gridCol w="1371952">
                  <a:extLst>
                    <a:ext uri="{9D8B030D-6E8A-4147-A177-3AD203B41FA5}">
                      <a16:colId xmlns:a16="http://schemas.microsoft.com/office/drawing/2014/main" val="1287658696"/>
                    </a:ext>
                  </a:extLst>
                </a:gridCol>
                <a:gridCol w="1051111">
                  <a:extLst>
                    <a:ext uri="{9D8B030D-6E8A-4147-A177-3AD203B41FA5}">
                      <a16:colId xmlns:a16="http://schemas.microsoft.com/office/drawing/2014/main" val="720967063"/>
                    </a:ext>
                  </a:extLst>
                </a:gridCol>
                <a:gridCol w="1105625">
                  <a:extLst>
                    <a:ext uri="{9D8B030D-6E8A-4147-A177-3AD203B41FA5}">
                      <a16:colId xmlns:a16="http://schemas.microsoft.com/office/drawing/2014/main" val="1342734312"/>
                    </a:ext>
                  </a:extLst>
                </a:gridCol>
                <a:gridCol w="1105625">
                  <a:extLst>
                    <a:ext uri="{9D8B030D-6E8A-4147-A177-3AD203B41FA5}">
                      <a16:colId xmlns:a16="http://schemas.microsoft.com/office/drawing/2014/main" val="1345989573"/>
                    </a:ext>
                  </a:extLst>
                </a:gridCol>
                <a:gridCol w="877346">
                  <a:extLst>
                    <a:ext uri="{9D8B030D-6E8A-4147-A177-3AD203B41FA5}">
                      <a16:colId xmlns:a16="http://schemas.microsoft.com/office/drawing/2014/main" val="409759414"/>
                    </a:ext>
                  </a:extLst>
                </a:gridCol>
                <a:gridCol w="1148214">
                  <a:extLst>
                    <a:ext uri="{9D8B030D-6E8A-4147-A177-3AD203B41FA5}">
                      <a16:colId xmlns:a16="http://schemas.microsoft.com/office/drawing/2014/main" val="2462745885"/>
                    </a:ext>
                  </a:extLst>
                </a:gridCol>
              </a:tblGrid>
              <a:tr h="65646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Наименование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Кол-во воспитанников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Количество пропусков, из них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Кол-во воспитанников, допускающих систематические пропуски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extLst>
                  <a:ext uri="{0D108BD9-81ED-4DB2-BD59-A6C34878D82A}">
                    <a16:rowId xmlns:a16="http://schemas.microsoft.com/office/drawing/2014/main" val="2417809541"/>
                  </a:ext>
                </a:extLst>
              </a:tr>
              <a:tr h="1282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По болезни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По заявлению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Без уважительной причины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По болезни педагога  не было уроков 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59280"/>
                  </a:ext>
                </a:extLst>
              </a:tr>
              <a:tr h="6564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Детские сады 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332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21370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15830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2250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3145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145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extLst>
                  <a:ext uri="{0D108BD9-81ED-4DB2-BD59-A6C34878D82A}">
                    <a16:rowId xmlns:a16="http://schemas.microsoft.com/office/drawing/2014/main" val="1361937398"/>
                  </a:ext>
                </a:extLst>
              </a:tr>
              <a:tr h="6564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ГКП кучук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343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198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145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83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extLst>
                  <a:ext uri="{0D108BD9-81ED-4DB2-BD59-A6C34878D82A}">
                    <a16:rowId xmlns:a16="http://schemas.microsoft.com/office/drawing/2014/main" val="731094294"/>
                  </a:ext>
                </a:extLst>
              </a:tr>
              <a:tr h="6564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ГКП Иня 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/>
                </a:tc>
                <a:extLst>
                  <a:ext uri="{0D108BD9-81ED-4DB2-BD59-A6C34878D82A}">
                    <a16:rowId xmlns:a16="http://schemas.microsoft.com/office/drawing/2014/main" val="2308436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4793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524</TotalTime>
  <Words>2700</Words>
  <Application>Microsoft Office PowerPoint</Application>
  <PresentationFormat>Экран (4:3)</PresentationFormat>
  <Paragraphs>973</Paragraphs>
  <Slides>48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63" baseType="lpstr">
      <vt:lpstr>Arial</vt:lpstr>
      <vt:lpstr>Book Antiqua</vt:lpstr>
      <vt:lpstr>Calibri</vt:lpstr>
      <vt:lpstr>Century Schoolbook</vt:lpstr>
      <vt:lpstr>FontAwesome</vt:lpstr>
      <vt:lpstr>Garamond</vt:lpstr>
      <vt:lpstr>Lucida Sans</vt:lpstr>
      <vt:lpstr>Times New Roman</vt:lpstr>
      <vt:lpstr>Wingdings</vt:lpstr>
      <vt:lpstr>Wingdings 2</vt:lpstr>
      <vt:lpstr>Wingdings 3</vt:lpstr>
      <vt:lpstr>Эркер</vt:lpstr>
      <vt:lpstr>1_Custom Design</vt:lpstr>
      <vt:lpstr>Апекс</vt:lpstr>
      <vt:lpstr>Документ</vt:lpstr>
      <vt:lpstr>Презентация PowerPoint</vt:lpstr>
      <vt:lpstr>Система образования Шелаболихинского района представлена:</vt:lpstr>
      <vt:lpstr>Дошкольное образование</vt:lpstr>
      <vt:lpstr>Дошкольное образование</vt:lpstr>
      <vt:lpstr>Презентация PowerPoint</vt:lpstr>
      <vt:lpstr>Презентация PowerPoint</vt:lpstr>
      <vt:lpstr>Дошкольное образование</vt:lpstr>
      <vt:lpstr>Презентация PowerPoint</vt:lpstr>
      <vt:lpstr>Эффективность и качество дошкольного образования. Посещаемость.</vt:lpstr>
      <vt:lpstr>Затраты на содержание</vt:lpstr>
      <vt:lpstr>Дошкольное образование. Кадровое обеспечение.</vt:lpstr>
      <vt:lpstr>Дошкольное образование</vt:lpstr>
      <vt:lpstr>Задачи:</vt:lpstr>
      <vt:lpstr>Общее образование</vt:lpstr>
      <vt:lpstr>Общее образование</vt:lpstr>
      <vt:lpstr>Общее образование </vt:lpstr>
      <vt:lpstr>Общее образование</vt:lpstr>
      <vt:lpstr>Результаты НОКО (ВПР)</vt:lpstr>
      <vt:lpstr>Результаты ВПР математика, 4 класс</vt:lpstr>
      <vt:lpstr>Результаты ВПР Русский язык, 4 класс</vt:lpstr>
      <vt:lpstr>Результаты ВПР математика 5 класс</vt:lpstr>
      <vt:lpstr>Результаты ВПР русский язык, 5 класс</vt:lpstr>
      <vt:lpstr>Результаты ВПР математика, 6 класс</vt:lpstr>
      <vt:lpstr>Результаты ВПР русский язык 6 класс</vt:lpstr>
      <vt:lpstr>Итоговая аттестация</vt:lpstr>
      <vt:lpstr>Итоговая аттестация</vt:lpstr>
      <vt:lpstr>Задачи на 2023-2024 учебный год: </vt:lpstr>
      <vt:lpstr>Презентация PowerPoint</vt:lpstr>
      <vt:lpstr>Результаты ГИА-9</vt:lpstr>
      <vt:lpstr>Результаты ГИА-9 по предметам</vt:lpstr>
      <vt:lpstr>Обучение детей с ОВЗ</vt:lpstr>
      <vt:lpstr>Кадровый состав системы образования</vt:lpstr>
      <vt:lpstr>Результаты аттестации за 2022-2023 учебный год</vt:lpstr>
      <vt:lpstr>Меры социальной поддержки </vt:lpstr>
      <vt:lpstr>Воспитательная работа</vt:lpstr>
      <vt:lpstr>Воспитательная работа</vt:lpstr>
      <vt:lpstr>Летний отдых и оздоровление</vt:lpstr>
      <vt:lpstr>спорт</vt:lpstr>
      <vt:lpstr>Охрана прав детства</vt:lpstr>
      <vt:lpstr>Презентация PowerPoint</vt:lpstr>
      <vt:lpstr>Создание условий для обучения</vt:lpstr>
      <vt:lpstr>Создание условий для обучения (КАИП)</vt:lpstr>
      <vt:lpstr>Организация профориентационной работы</vt:lpstr>
      <vt:lpstr>Организация профориентационной работы</vt:lpstr>
      <vt:lpstr>Развитие международных связей</vt:lpstr>
      <vt:lpstr>Презентация PowerPoint</vt:lpstr>
      <vt:lpstr>Задачи на 2023-2024 учебный год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Актуальные направления достижения стратегических целей национального проекта «образования» в Шелаболихинском районе</dc:title>
  <dc:creator>Cheplygina</dc:creator>
  <cp:lastModifiedBy>user307</cp:lastModifiedBy>
  <cp:revision>72</cp:revision>
  <cp:lastPrinted>2022-08-24T12:25:36Z</cp:lastPrinted>
  <dcterms:created xsi:type="dcterms:W3CDTF">2021-08-24T13:58:11Z</dcterms:created>
  <dcterms:modified xsi:type="dcterms:W3CDTF">2023-08-22T17:40:15Z</dcterms:modified>
</cp:coreProperties>
</file>